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4" r:id="rId4"/>
  </p:sldMasterIdLst>
  <p:notesMasterIdLst>
    <p:notesMasterId r:id="rId19"/>
  </p:notesMasterIdLst>
  <p:handoutMasterIdLst>
    <p:handoutMasterId r:id="rId20"/>
  </p:handoutMasterIdLst>
  <p:sldIdLst>
    <p:sldId id="294" r:id="rId5"/>
    <p:sldId id="274" r:id="rId6"/>
    <p:sldId id="297" r:id="rId7"/>
    <p:sldId id="305" r:id="rId8"/>
    <p:sldId id="298" r:id="rId9"/>
    <p:sldId id="302" r:id="rId10"/>
    <p:sldId id="299" r:id="rId11"/>
    <p:sldId id="303" r:id="rId12"/>
    <p:sldId id="300" r:id="rId13"/>
    <p:sldId id="304" r:id="rId14"/>
    <p:sldId id="306" r:id="rId15"/>
    <p:sldId id="307" r:id="rId16"/>
    <p:sldId id="301" r:id="rId17"/>
    <p:sldId id="272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B3E55D7-3F90-0A45-85AD-A43293BF8EC1}">
          <p14:sldIdLst>
            <p14:sldId id="294"/>
            <p14:sldId id="274"/>
            <p14:sldId id="297"/>
            <p14:sldId id="305"/>
            <p14:sldId id="298"/>
            <p14:sldId id="302"/>
            <p14:sldId id="299"/>
            <p14:sldId id="303"/>
            <p14:sldId id="300"/>
            <p14:sldId id="304"/>
            <p14:sldId id="306"/>
            <p14:sldId id="307"/>
            <p14:sldId id="301"/>
            <p14:sldId id="272"/>
          </p14:sldIdLst>
        </p14:section>
        <p14:section name="Assets" id="{3F854FBB-348D-0342-B787-0C2DB4A2F763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E7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C6F54D7-7BD8-4DE3-B5E7-C51959376379}" v="98" dt="2019-08-08T13:00:27.515"/>
  </p1510:revLst>
</p1510:revInfo>
</file>

<file path=ppt/tableStyles.xml><?xml version="1.0" encoding="utf-8"?>
<a:tblStyleLst xmlns:a="http://schemas.openxmlformats.org/drawingml/2006/main" def="{5940675A-B579-460E-94D1-54222C63F5D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077"/>
    <p:restoredTop sz="94681"/>
  </p:normalViewPr>
  <p:slideViewPr>
    <p:cSldViewPr snapToGrid="0" snapToObjects="1">
      <p:cViewPr varScale="1">
        <p:scale>
          <a:sx n="83" d="100"/>
          <a:sy n="83" d="100"/>
        </p:scale>
        <p:origin x="902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8" d="100"/>
          <a:sy n="88" d="100"/>
        </p:scale>
        <p:origin x="3822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1ACCC06-5899-9E47-A46D-EFD4ED2FB98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 Regular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49F4077-0DE1-A14E-B23C-2731D24A8E0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B2FF74-48C0-8F42-8279-2864DF17ACDC}" type="datetimeFigureOut">
              <a:rPr lang="en-US" smtClean="0">
                <a:latin typeface="Arial Regular"/>
              </a:rPr>
              <a:t>8/13/2019</a:t>
            </a:fld>
            <a:endParaRPr lang="en-US" dirty="0">
              <a:latin typeface="Arial Regular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A55ACF-8D25-B649-9518-29A14D71359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Arial Regular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A757D8-0B74-554B-96FD-E1813BA4166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ED5312-61F0-6547-B61A-5BE8F9BB55D8}" type="slidenum">
              <a:rPr lang="en-US" smtClean="0">
                <a:latin typeface="Arial Regular"/>
              </a:rPr>
              <a:t>‹#›</a:t>
            </a:fld>
            <a:endParaRPr lang="en-US" dirty="0">
              <a:latin typeface="Arial Regular"/>
            </a:endParaRPr>
          </a:p>
        </p:txBody>
      </p:sp>
    </p:spTree>
    <p:extLst>
      <p:ext uri="{BB962C8B-B14F-4D97-AF65-F5344CB8AC3E}">
        <p14:creationId xmlns:p14="http://schemas.microsoft.com/office/powerpoint/2010/main" val="9763495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rial Regular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rial Regular"/>
              </a:defRPr>
            </a:lvl1pPr>
          </a:lstStyle>
          <a:p>
            <a:fld id="{2D980EF1-791D-3E48-80A4-10CA3C8ACBBB}" type="datetimeFigureOut">
              <a:rPr lang="en-US" smtClean="0"/>
              <a:pPr/>
              <a:t>8/13/2019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r>
              <a:rPr lang="en-US" dirty="0"/>
              <a:t>``</a:t>
            </a:r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rial Regular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rial Regular"/>
              </a:defRPr>
            </a:lvl1pPr>
          </a:lstStyle>
          <a:p>
            <a:fld id="{B95DB35F-1258-CE4C-B36E-D4C44CF434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15969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Using PaaS services for cloud value prop – offload operational ownership and effort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5DB35F-1258-CE4C-B36E-D4C44CF434B8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95560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Greg: add color on how App GW made cut over easier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5DB35F-1258-CE4C-B36E-D4C44CF434B8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0048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Greg: talk to scaling findings and current approach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5DB35F-1258-CE4C-B36E-D4C44CF434B8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82682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Greg/Carl: talk about App Services and VNETs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5DB35F-1258-CE4C-B36E-D4C44CF434B8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66184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microsoft.com/office/2007/relationships/hdphoto" Target="../media/hdphoto1.wdp"/><Relationship Id="rId7" Type="http://schemas.openxmlformats.org/officeDocument/2006/relationships/image" Target="../media/image11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10" Type="http://schemas.openxmlformats.org/officeDocument/2006/relationships/image" Target="../media/image1.png"/><Relationship Id="rId4" Type="http://schemas.openxmlformats.org/officeDocument/2006/relationships/image" Target="../media/image8.png"/><Relationship Id="rId9" Type="http://schemas.openxmlformats.org/officeDocument/2006/relationships/image" Target="../media/image13.sv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Beige">
    <p:bg>
      <p:bgPr>
        <a:solidFill>
          <a:srgbClr val="F2EA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0AEA8F-F03E-47CB-9AF4-6DEEFCAD19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933700"/>
            <a:ext cx="9144000" cy="990600"/>
          </a:xfrm>
        </p:spPr>
        <p:txBody>
          <a:bodyPr anchor="ctr">
            <a:normAutofit/>
          </a:bodyPr>
          <a:lstStyle>
            <a:lvl1pPr algn="ctr">
              <a:defRPr sz="4400"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6FBD1C-77C2-4836-9E05-C77DC9165C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88827"/>
            <a:ext cx="9144000" cy="343429"/>
          </a:xfrm>
        </p:spPr>
        <p:txBody>
          <a:bodyPr anchor="ctr"/>
          <a:lstStyle>
            <a:lvl1pPr marL="0" indent="0" algn="ctr">
              <a:buNone/>
              <a:defRPr sz="1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49549E-49C4-E641-A45D-0E3A649A630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34927" y="2108973"/>
            <a:ext cx="1922145" cy="528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0839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4">
    <p:bg>
      <p:bgPr>
        <a:solidFill>
          <a:srgbClr val="F2EA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0AEA8F-F03E-47CB-9AF4-6DEEFCAD19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933700"/>
            <a:ext cx="9144000" cy="990600"/>
          </a:xfrm>
        </p:spPr>
        <p:txBody>
          <a:bodyPr anchor="ctr">
            <a:normAutofit/>
          </a:bodyPr>
          <a:lstStyle>
            <a:lvl1pPr algn="ctr">
              <a:defRPr sz="4400"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6FBD1C-77C2-4836-9E05-C77DC9165C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88827"/>
            <a:ext cx="9144000" cy="343429"/>
          </a:xfrm>
        </p:spPr>
        <p:txBody>
          <a:bodyPr anchor="ctr"/>
          <a:lstStyle>
            <a:lvl1pPr marL="0" indent="0" algn="ctr">
              <a:buNone/>
              <a:defRPr sz="1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F6AB13-38BD-B246-8509-BF764AEFCE7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28882" y="6100763"/>
            <a:ext cx="1334236" cy="36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1069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09107D6-4DCF-4B1E-A75B-C13F120D00D8}"/>
              </a:ext>
            </a:extLst>
          </p:cNvPr>
          <p:cNvSpPr/>
          <p:nvPr userDrawn="1"/>
        </p:nvSpPr>
        <p:spPr>
          <a:xfrm>
            <a:off x="470027" y="470028"/>
            <a:ext cx="11251946" cy="5917945"/>
          </a:xfrm>
          <a:prstGeom prst="rect">
            <a:avLst/>
          </a:prstGeom>
          <a:solidFill>
            <a:srgbClr val="F2EADC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0" i="0" dirty="0">
              <a:latin typeface="Arial Regula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0AEA8F-F03E-47CB-9AF4-6DEEFCAD19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933700"/>
            <a:ext cx="9144000" cy="990600"/>
          </a:xfrm>
        </p:spPr>
        <p:txBody>
          <a:bodyPr anchor="ctr">
            <a:normAutofit/>
          </a:bodyPr>
          <a:lstStyle>
            <a:lvl1pPr algn="ctr">
              <a:defRPr sz="3200" b="0" i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164955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AB7D1937-F981-ED47-95DF-EF3CEBFC28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223333"/>
            <a:ext cx="10515600" cy="1325563"/>
          </a:xfrm>
        </p:spPr>
        <p:txBody>
          <a:bodyPr anchor="b"/>
          <a:lstStyle>
            <a:lvl1pPr algn="ctr">
              <a:defRPr b="0" i="0"/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16BE43EF-36EF-1B4D-BC59-9F788AD4EB0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3714744"/>
            <a:ext cx="10515600" cy="871537"/>
          </a:xfrm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</a:lstStyle>
          <a:p>
            <a:pPr lvl="0"/>
            <a:r>
              <a:rPr lang="en-US" dirty="0"/>
              <a:t>Subtitle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39922133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Blac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77E00D-6F46-CA44-BB81-0E7D0ADB0B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223333"/>
            <a:ext cx="10515600" cy="1325563"/>
          </a:xfrm>
        </p:spPr>
        <p:txBody>
          <a:bodyPr anchor="b"/>
          <a:lstStyle>
            <a:lvl1pPr algn="ctr">
              <a:defRPr b="0" i="0"/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734DE5F-BBBE-8547-A258-8DDF8803050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3714744"/>
            <a:ext cx="10515600" cy="871537"/>
          </a:xfrm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</a:lstStyle>
          <a:p>
            <a:pPr lvl="0"/>
            <a:r>
              <a:rPr lang="en-US" dirty="0"/>
              <a:t>Subtitle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214377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CA8A7-DDDE-4BB6-ADEC-C0AA93502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542925"/>
            <a:ext cx="10439400" cy="523875"/>
          </a:xfrm>
        </p:spPr>
        <p:txBody>
          <a:bodyPr>
            <a:normAutofit/>
          </a:bodyPr>
          <a:lstStyle>
            <a:lvl1pPr>
              <a:defRPr sz="3200"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9C7F3B-C074-4BDA-8087-F12570A412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000" y="1551718"/>
            <a:ext cx="10439400" cy="435133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922B801-2FF3-4B92-B6BE-ED65A35EAD04}"/>
              </a:ext>
            </a:extLst>
          </p:cNvPr>
          <p:cNvSpPr/>
          <p:nvPr userDrawn="1"/>
        </p:nvSpPr>
        <p:spPr>
          <a:xfrm>
            <a:off x="0" y="6215063"/>
            <a:ext cx="12192000" cy="642937"/>
          </a:xfrm>
          <a:prstGeom prst="rect">
            <a:avLst/>
          </a:prstGeom>
          <a:solidFill>
            <a:srgbClr val="F2EA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Arial Regular"/>
            </a:endParaRP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50C30213-E0C3-453F-AFA5-B4D4D2610ED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320241" y="6406381"/>
            <a:ext cx="2743200" cy="365125"/>
          </a:xfrm>
        </p:spPr>
        <p:txBody>
          <a:bodyPr/>
          <a:lstStyle/>
          <a:p>
            <a:fld id="{A63751FB-70F4-4349-B626-47FCA4C3E223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1AD9FD5-0998-4345-BFED-00C558DF216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9549" y="6387974"/>
            <a:ext cx="1262203" cy="346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5927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2AAD14-48B4-42A2-A42C-7B26AD72D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542924"/>
            <a:ext cx="10515600" cy="470027"/>
          </a:xfrm>
        </p:spPr>
        <p:txBody>
          <a:bodyPr>
            <a:normAutofit/>
          </a:bodyPr>
          <a:lstStyle>
            <a:lvl1pPr>
              <a:defRPr sz="3200"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CE1B3A2-496C-8842-9595-CA8C8F00B251}"/>
              </a:ext>
            </a:extLst>
          </p:cNvPr>
          <p:cNvSpPr/>
          <p:nvPr userDrawn="1"/>
        </p:nvSpPr>
        <p:spPr>
          <a:xfrm>
            <a:off x="0" y="6215063"/>
            <a:ext cx="12192000" cy="642937"/>
          </a:xfrm>
          <a:prstGeom prst="rect">
            <a:avLst/>
          </a:prstGeom>
          <a:solidFill>
            <a:srgbClr val="F2EA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Arial Regular"/>
            </a:endParaRPr>
          </a:p>
        </p:txBody>
      </p:sp>
      <p:sp>
        <p:nvSpPr>
          <p:cNvPr id="7" name="Slide Number Placeholder 8">
            <a:extLst>
              <a:ext uri="{FF2B5EF4-FFF2-40B4-BE49-F238E27FC236}">
                <a16:creationId xmlns:a16="http://schemas.microsoft.com/office/drawing/2014/main" id="{E7CDC1B4-6E9D-474E-A915-25F057C4A53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320241" y="6406381"/>
            <a:ext cx="2743200" cy="365125"/>
          </a:xfrm>
        </p:spPr>
        <p:txBody>
          <a:bodyPr/>
          <a:lstStyle/>
          <a:p>
            <a:fld id="{A63751FB-70F4-4349-B626-47FCA4C3E223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1898D3A-45D4-D34A-BC86-453E8A085BC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9549" y="6387974"/>
            <a:ext cx="1262203" cy="346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15550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-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CA8A7-DDDE-4BB6-ADEC-C0AA93502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542925"/>
            <a:ext cx="10439400" cy="523875"/>
          </a:xfrm>
        </p:spPr>
        <p:txBody>
          <a:bodyPr>
            <a:normAutofit/>
          </a:bodyPr>
          <a:lstStyle>
            <a:lvl1pPr>
              <a:defRPr sz="3200"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9C7F3B-C074-4BDA-8087-F12570A412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000" y="1551718"/>
            <a:ext cx="5099050" cy="435133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74FA414-1AC1-43C8-9398-16AA982C6F92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5975350" y="1551718"/>
            <a:ext cx="5099050" cy="435133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25B91CD-7302-274E-9AA0-A86757F5AA36}"/>
              </a:ext>
            </a:extLst>
          </p:cNvPr>
          <p:cNvSpPr/>
          <p:nvPr userDrawn="1"/>
        </p:nvSpPr>
        <p:spPr>
          <a:xfrm>
            <a:off x="0" y="6215063"/>
            <a:ext cx="12192000" cy="642937"/>
          </a:xfrm>
          <a:prstGeom prst="rect">
            <a:avLst/>
          </a:prstGeom>
          <a:solidFill>
            <a:srgbClr val="F2EA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Arial Regular"/>
            </a:endParaRPr>
          </a:p>
        </p:txBody>
      </p:sp>
      <p:sp>
        <p:nvSpPr>
          <p:cNvPr id="13" name="Slide Number Placeholder 8">
            <a:extLst>
              <a:ext uri="{FF2B5EF4-FFF2-40B4-BE49-F238E27FC236}">
                <a16:creationId xmlns:a16="http://schemas.microsoft.com/office/drawing/2014/main" id="{48A84400-2BE3-E145-BD6C-EF15F324A63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320241" y="6406381"/>
            <a:ext cx="2743200" cy="365125"/>
          </a:xfrm>
        </p:spPr>
        <p:txBody>
          <a:bodyPr/>
          <a:lstStyle/>
          <a:p>
            <a:fld id="{A63751FB-70F4-4349-B626-47FCA4C3E223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950B898-D4CB-4F4E-9F2A-9E589CF06A3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9549" y="6387974"/>
            <a:ext cx="1262203" cy="346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63880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Picture (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CA8A7-DDDE-4BB6-ADEC-C0AA93502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542925"/>
            <a:ext cx="10439400" cy="523875"/>
          </a:xfrm>
        </p:spPr>
        <p:txBody>
          <a:bodyPr>
            <a:normAutofit/>
          </a:bodyPr>
          <a:lstStyle>
            <a:lvl1pPr>
              <a:defRPr sz="3200"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9C7F3B-C074-4BDA-8087-F12570A412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000" y="1551718"/>
            <a:ext cx="4508500" cy="435133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5E8962D-EE88-4CCD-A92F-001D9B8681E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96000" y="1550988"/>
            <a:ext cx="4983191" cy="4351337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71454E1-422B-BC4B-BF05-ACF40499E9CD}"/>
              </a:ext>
            </a:extLst>
          </p:cNvPr>
          <p:cNvSpPr/>
          <p:nvPr userDrawn="1"/>
        </p:nvSpPr>
        <p:spPr>
          <a:xfrm>
            <a:off x="0" y="6215063"/>
            <a:ext cx="12192000" cy="642937"/>
          </a:xfrm>
          <a:prstGeom prst="rect">
            <a:avLst/>
          </a:prstGeom>
          <a:solidFill>
            <a:srgbClr val="F2EA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Arial Regular"/>
            </a:endParaRPr>
          </a:p>
        </p:txBody>
      </p:sp>
      <p:sp>
        <p:nvSpPr>
          <p:cNvPr id="12" name="Slide Number Placeholder 8">
            <a:extLst>
              <a:ext uri="{FF2B5EF4-FFF2-40B4-BE49-F238E27FC236}">
                <a16:creationId xmlns:a16="http://schemas.microsoft.com/office/drawing/2014/main" id="{7863E89B-33EF-A14E-9620-3343283A6E9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320241" y="6406381"/>
            <a:ext cx="2743200" cy="365125"/>
          </a:xfrm>
        </p:spPr>
        <p:txBody>
          <a:bodyPr/>
          <a:lstStyle/>
          <a:p>
            <a:fld id="{A63751FB-70F4-4349-B626-47FCA4C3E223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8421D82-A1A2-A54A-B527-A79DC62DDB2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9549" y="6387974"/>
            <a:ext cx="1262203" cy="346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7017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Picture (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CA8A7-DDDE-4BB6-ADEC-C0AA93502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542925"/>
            <a:ext cx="10439400" cy="523875"/>
          </a:xfrm>
        </p:spPr>
        <p:txBody>
          <a:bodyPr>
            <a:normAutofit/>
          </a:bodyPr>
          <a:lstStyle>
            <a:lvl1pPr>
              <a:defRPr sz="3200"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9C7F3B-C074-4BDA-8087-F12570A412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65900" y="1551718"/>
            <a:ext cx="4508500" cy="435133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5E8962D-EE88-4CCD-A92F-001D9B8681E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5000" y="1550988"/>
            <a:ext cx="4983191" cy="4351337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70336E5-C8CD-C443-B976-840410FB0D71}"/>
              </a:ext>
            </a:extLst>
          </p:cNvPr>
          <p:cNvSpPr/>
          <p:nvPr userDrawn="1"/>
        </p:nvSpPr>
        <p:spPr>
          <a:xfrm>
            <a:off x="0" y="6215063"/>
            <a:ext cx="12192000" cy="642937"/>
          </a:xfrm>
          <a:prstGeom prst="rect">
            <a:avLst/>
          </a:prstGeom>
          <a:solidFill>
            <a:srgbClr val="F2EA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Arial Regular"/>
            </a:endParaRPr>
          </a:p>
        </p:txBody>
      </p:sp>
      <p:sp>
        <p:nvSpPr>
          <p:cNvPr id="12" name="Slide Number Placeholder 8">
            <a:extLst>
              <a:ext uri="{FF2B5EF4-FFF2-40B4-BE49-F238E27FC236}">
                <a16:creationId xmlns:a16="http://schemas.microsoft.com/office/drawing/2014/main" id="{4C33D278-7408-DD4F-9496-40CAE37FC00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320241" y="6406381"/>
            <a:ext cx="2743200" cy="365125"/>
          </a:xfrm>
        </p:spPr>
        <p:txBody>
          <a:bodyPr/>
          <a:lstStyle/>
          <a:p>
            <a:fld id="{A63751FB-70F4-4349-B626-47FCA4C3E223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7DC420A-45EA-CD46-B4F3-057DFD1B3EC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9549" y="6387974"/>
            <a:ext cx="1262203" cy="346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58545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CA8A7-DDDE-4BB6-ADEC-C0AA93502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542925"/>
            <a:ext cx="10439400" cy="523875"/>
          </a:xfrm>
        </p:spPr>
        <p:txBody>
          <a:bodyPr>
            <a:normAutofit/>
          </a:bodyPr>
          <a:lstStyle>
            <a:lvl1pPr>
              <a:defRPr sz="3200"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9C7F3B-C074-4BDA-8087-F12570A412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000" y="1551718"/>
            <a:ext cx="4508500" cy="435133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hart Placeholder 5">
            <a:extLst>
              <a:ext uri="{FF2B5EF4-FFF2-40B4-BE49-F238E27FC236}">
                <a16:creationId xmlns:a16="http://schemas.microsoft.com/office/drawing/2014/main" id="{CCBF3C7A-EAD3-4BC4-B961-3F50A43695F7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5362575" y="1550988"/>
            <a:ext cx="5711825" cy="4351337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FFEC8F0-A970-8B4C-9A29-C154AC4E9FBE}"/>
              </a:ext>
            </a:extLst>
          </p:cNvPr>
          <p:cNvSpPr/>
          <p:nvPr userDrawn="1"/>
        </p:nvSpPr>
        <p:spPr>
          <a:xfrm>
            <a:off x="0" y="6215063"/>
            <a:ext cx="12192000" cy="642937"/>
          </a:xfrm>
          <a:prstGeom prst="rect">
            <a:avLst/>
          </a:prstGeom>
          <a:solidFill>
            <a:srgbClr val="F2EA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Arial Regular"/>
            </a:endParaRPr>
          </a:p>
        </p:txBody>
      </p:sp>
      <p:sp>
        <p:nvSpPr>
          <p:cNvPr id="12" name="Slide Number Placeholder 8">
            <a:extLst>
              <a:ext uri="{FF2B5EF4-FFF2-40B4-BE49-F238E27FC236}">
                <a16:creationId xmlns:a16="http://schemas.microsoft.com/office/drawing/2014/main" id="{3C3E8ADC-21EB-EF49-81BE-49312DF3E0F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320241" y="6406381"/>
            <a:ext cx="2743200" cy="365125"/>
          </a:xfrm>
        </p:spPr>
        <p:txBody>
          <a:bodyPr/>
          <a:lstStyle/>
          <a:p>
            <a:fld id="{A63751FB-70F4-4349-B626-47FCA4C3E223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7254DCF-AAC2-7245-B93B-D6E3070A35B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9549" y="6387974"/>
            <a:ext cx="1262203" cy="346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6701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0AEA8F-F03E-47CB-9AF4-6DEEFCAD19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933700"/>
            <a:ext cx="9144000" cy="990600"/>
          </a:xfrm>
        </p:spPr>
        <p:txBody>
          <a:bodyPr anchor="ctr">
            <a:normAutofit/>
          </a:bodyPr>
          <a:lstStyle>
            <a:lvl1pPr algn="ctr">
              <a:defRPr sz="4400"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6FBD1C-77C2-4836-9E05-C77DC9165C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88827"/>
            <a:ext cx="9144000" cy="343429"/>
          </a:xfrm>
        </p:spPr>
        <p:txBody>
          <a:bodyPr anchor="ctr"/>
          <a:lstStyle>
            <a:lvl1pPr marL="0" indent="0" algn="ctr">
              <a:buNone/>
              <a:defRPr sz="1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BEB3860-A598-7F46-8094-4685C721C2D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34927" y="2108973"/>
            <a:ext cx="1922145" cy="528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0672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-Column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CA8A7-DDDE-4BB6-ADEC-C0AA93502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542925"/>
            <a:ext cx="10439400" cy="523875"/>
          </a:xfrm>
        </p:spPr>
        <p:txBody>
          <a:bodyPr>
            <a:normAutofit/>
          </a:bodyPr>
          <a:lstStyle>
            <a:lvl1pPr>
              <a:defRPr sz="3200"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9C7F3B-C074-4BDA-8087-F12570A412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000" y="2219324"/>
            <a:ext cx="5099050" cy="362658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74FA414-1AC1-43C8-9398-16AA982C6F92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5975350" y="2219324"/>
            <a:ext cx="5099050" cy="362658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3EBE5D9-2305-4EB4-9CE8-A362C5D66D37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5000" y="1551719"/>
            <a:ext cx="5099050" cy="52387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800">
                <a:latin typeface="Georgia" panose="02040502050405020303" pitchFamily="18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76EF3095-8DE2-4445-9726-F167C065EF83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5975350" y="1551719"/>
            <a:ext cx="5099050" cy="52387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800">
                <a:latin typeface="Georgia" panose="02040502050405020303" pitchFamily="18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010FD42-3D75-E941-A0C8-7219574D1BF3}"/>
              </a:ext>
            </a:extLst>
          </p:cNvPr>
          <p:cNvSpPr/>
          <p:nvPr userDrawn="1"/>
        </p:nvSpPr>
        <p:spPr>
          <a:xfrm>
            <a:off x="0" y="6215063"/>
            <a:ext cx="12192000" cy="642937"/>
          </a:xfrm>
          <a:prstGeom prst="rect">
            <a:avLst/>
          </a:prstGeom>
          <a:solidFill>
            <a:srgbClr val="F2EA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Arial Regular"/>
            </a:endParaRPr>
          </a:p>
        </p:txBody>
      </p:sp>
      <p:sp>
        <p:nvSpPr>
          <p:cNvPr id="16" name="Slide Number Placeholder 8">
            <a:extLst>
              <a:ext uri="{FF2B5EF4-FFF2-40B4-BE49-F238E27FC236}">
                <a16:creationId xmlns:a16="http://schemas.microsoft.com/office/drawing/2014/main" id="{A81AD54D-28DA-8146-AB5A-B38FD2CDA21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320241" y="6406381"/>
            <a:ext cx="2743200" cy="365125"/>
          </a:xfrm>
        </p:spPr>
        <p:txBody>
          <a:bodyPr/>
          <a:lstStyle/>
          <a:p>
            <a:fld id="{A63751FB-70F4-4349-B626-47FCA4C3E223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55DF44A-5690-4F4A-B16B-7580BD4EF7C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9549" y="6387974"/>
            <a:ext cx="1262203" cy="346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93575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Column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CA8A7-DDDE-4BB6-ADEC-C0AA93502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542925"/>
            <a:ext cx="10439400" cy="523875"/>
          </a:xfrm>
        </p:spPr>
        <p:txBody>
          <a:bodyPr>
            <a:normAutofit/>
          </a:bodyPr>
          <a:lstStyle>
            <a:lvl1pPr>
              <a:defRPr sz="3200"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9C7F3B-C074-4BDA-8087-F12570A412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000" y="2219324"/>
            <a:ext cx="3317875" cy="362658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3EBE5D9-2305-4EB4-9CE8-A362C5D66D37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5000" y="1551719"/>
            <a:ext cx="3317875" cy="52387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>
                <a:latin typeface="Georgia" panose="02040502050405020303" pitchFamily="18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68392B78-8D5A-4E81-B143-30F0838E2CA8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194968" y="2219324"/>
            <a:ext cx="3317875" cy="362658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056452F9-9B31-44DA-B431-8CD503F40746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4194968" y="1551719"/>
            <a:ext cx="3317875" cy="52387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>
                <a:latin typeface="Georgia" panose="02040502050405020303" pitchFamily="18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FCDCA221-0B73-4484-8FC6-0C87D2BE6A74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7754937" y="2219324"/>
            <a:ext cx="3317875" cy="362658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B5537C1B-7FC4-441C-8A63-3ED33FC7E9AA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7754937" y="1551719"/>
            <a:ext cx="3317875" cy="52387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>
                <a:latin typeface="Georgia" panose="02040502050405020303" pitchFamily="18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912AA03-4E54-484D-91E9-A1124EE3177C}"/>
              </a:ext>
            </a:extLst>
          </p:cNvPr>
          <p:cNvSpPr/>
          <p:nvPr userDrawn="1"/>
        </p:nvSpPr>
        <p:spPr>
          <a:xfrm>
            <a:off x="0" y="6215063"/>
            <a:ext cx="12192000" cy="642937"/>
          </a:xfrm>
          <a:prstGeom prst="rect">
            <a:avLst/>
          </a:prstGeom>
          <a:solidFill>
            <a:srgbClr val="F2EA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Arial Regular"/>
            </a:endParaRPr>
          </a:p>
        </p:txBody>
      </p:sp>
      <p:sp>
        <p:nvSpPr>
          <p:cNvPr id="15" name="Slide Number Placeholder 8">
            <a:extLst>
              <a:ext uri="{FF2B5EF4-FFF2-40B4-BE49-F238E27FC236}">
                <a16:creationId xmlns:a16="http://schemas.microsoft.com/office/drawing/2014/main" id="{9E3517BB-E1F3-DA40-8C04-143EA7EDCD0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320241" y="6406381"/>
            <a:ext cx="2743200" cy="365125"/>
          </a:xfrm>
        </p:spPr>
        <p:txBody>
          <a:bodyPr/>
          <a:lstStyle/>
          <a:p>
            <a:fld id="{A63751FB-70F4-4349-B626-47FCA4C3E223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1B9926B-4A6C-C94C-9727-C15E6E077AB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9549" y="6387974"/>
            <a:ext cx="1262203" cy="346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03887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/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B627B14-33F4-BA44-B232-C18130374740}"/>
              </a:ext>
            </a:extLst>
          </p:cNvPr>
          <p:cNvSpPr/>
          <p:nvPr userDrawn="1"/>
        </p:nvSpPr>
        <p:spPr>
          <a:xfrm>
            <a:off x="0" y="6215063"/>
            <a:ext cx="12192000" cy="642937"/>
          </a:xfrm>
          <a:prstGeom prst="rect">
            <a:avLst/>
          </a:prstGeom>
          <a:solidFill>
            <a:srgbClr val="F2EA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Arial Regular"/>
            </a:endParaRPr>
          </a:p>
        </p:txBody>
      </p:sp>
      <p:sp>
        <p:nvSpPr>
          <p:cNvPr id="7" name="Slide Number Placeholder 8">
            <a:extLst>
              <a:ext uri="{FF2B5EF4-FFF2-40B4-BE49-F238E27FC236}">
                <a16:creationId xmlns:a16="http://schemas.microsoft.com/office/drawing/2014/main" id="{6F0AFD66-EAA6-904F-8B32-54ED99528E9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320241" y="6406381"/>
            <a:ext cx="2743200" cy="365125"/>
          </a:xfrm>
        </p:spPr>
        <p:txBody>
          <a:bodyPr/>
          <a:lstStyle/>
          <a:p>
            <a:fld id="{A63751FB-70F4-4349-B626-47FCA4C3E223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652969A-CEE8-3B4F-A52F-2C013CC4758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9549" y="6387974"/>
            <a:ext cx="1262203" cy="346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73737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B8BC598A-D196-8D4D-B4EC-4CD17639EB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75630"/>
            <a:ext cx="10515600" cy="931128"/>
          </a:xfrm>
        </p:spPr>
        <p:txBody>
          <a:bodyPr>
            <a:normAutofit/>
          </a:bodyPr>
          <a:lstStyle>
            <a:lvl1pPr>
              <a:defRPr sz="3200" b="0" i="0">
                <a:latin typeface="Georgia Regular" panose="02040502050405020303" pitchFamily="18" charset="0"/>
                <a:cs typeface="Futura Medium" panose="020B0602020204020303" pitchFamily="34" charset="-79"/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9CCB0A1-37D0-2642-8F20-9FCB698FAAD5}"/>
              </a:ext>
            </a:extLst>
          </p:cNvPr>
          <p:cNvSpPr/>
          <p:nvPr userDrawn="1"/>
        </p:nvSpPr>
        <p:spPr>
          <a:xfrm>
            <a:off x="0" y="6215063"/>
            <a:ext cx="12192000" cy="642937"/>
          </a:xfrm>
          <a:prstGeom prst="rect">
            <a:avLst/>
          </a:prstGeom>
          <a:solidFill>
            <a:srgbClr val="F2EA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Arial Regular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92E51FE-6EB7-454C-88B1-5E950B52E8B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320241" y="6406381"/>
            <a:ext cx="2743200" cy="365125"/>
          </a:xfrm>
        </p:spPr>
        <p:txBody>
          <a:bodyPr/>
          <a:lstStyle/>
          <a:p>
            <a:fld id="{A63751FB-70F4-4349-B626-47FCA4C3E223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2C034F4-6F5D-E141-90C5-3D73DF094D2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9549" y="6387974"/>
            <a:ext cx="1262203" cy="346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1996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245521-41FC-E240-A4AB-25A9A8D23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10431463" cy="712381"/>
          </a:xfrm>
        </p:spPr>
        <p:txBody>
          <a:bodyPr anchor="b"/>
          <a:lstStyle>
            <a:lvl1pPr>
              <a:defRPr sz="3200" b="0" i="0">
                <a:latin typeface="Georgia Regular" panose="02040502050405020303" pitchFamily="18" charset="0"/>
                <a:cs typeface="Futura Medium" panose="020B0602020204020303" pitchFamily="34" charset="-79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able Placeholder 10">
            <a:extLst>
              <a:ext uri="{FF2B5EF4-FFF2-40B4-BE49-F238E27FC236}">
                <a16:creationId xmlns:a16="http://schemas.microsoft.com/office/drawing/2014/main" id="{B0168D6F-D0DA-F142-BB3D-88CFA79B1C8B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838201" y="1403498"/>
            <a:ext cx="10433050" cy="4465489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390B6DF-B8EC-8342-BD7F-D58E7DF1561E}"/>
              </a:ext>
            </a:extLst>
          </p:cNvPr>
          <p:cNvSpPr/>
          <p:nvPr userDrawn="1"/>
        </p:nvSpPr>
        <p:spPr>
          <a:xfrm>
            <a:off x="0" y="6215063"/>
            <a:ext cx="12192000" cy="642937"/>
          </a:xfrm>
          <a:prstGeom prst="rect">
            <a:avLst/>
          </a:prstGeom>
          <a:solidFill>
            <a:srgbClr val="F2EA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Arial Regular"/>
            </a:endParaRPr>
          </a:p>
        </p:txBody>
      </p:sp>
      <p:sp>
        <p:nvSpPr>
          <p:cNvPr id="10" name="Slide Number Placeholder 8">
            <a:extLst>
              <a:ext uri="{FF2B5EF4-FFF2-40B4-BE49-F238E27FC236}">
                <a16:creationId xmlns:a16="http://schemas.microsoft.com/office/drawing/2014/main" id="{75A94C73-B3F8-DB49-8053-4EE225FC331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320241" y="6406381"/>
            <a:ext cx="2743200" cy="365125"/>
          </a:xfrm>
        </p:spPr>
        <p:txBody>
          <a:bodyPr/>
          <a:lstStyle/>
          <a:p>
            <a:fld id="{A63751FB-70F4-4349-B626-47FCA4C3E223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063DA31-05ED-5A40-953F-1D2C7F6470C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9549" y="6387974"/>
            <a:ext cx="1262203" cy="346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96464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2ED2FDA7-EA8E-487C-92A2-372CCC7E42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20241" y="640638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63751FB-70F4-4349-B626-47FCA4C3E2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81619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6E2535-8289-5149-9A44-D4F2F94EBB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6"/>
            <a:ext cx="10515600" cy="974944"/>
          </a:xfrm>
          <a:prstGeom prst="rect">
            <a:avLst/>
          </a:prstGeom>
        </p:spPr>
        <p:txBody>
          <a:bodyPr anchor="b"/>
          <a:lstStyle>
            <a:lvl1pPr>
              <a:defRPr b="0" i="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4FAA8F-D4B9-014E-BD10-BA82353402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Slide Number Placeholder 8">
            <a:extLst>
              <a:ext uri="{FF2B5EF4-FFF2-40B4-BE49-F238E27FC236}">
                <a16:creationId xmlns:a16="http://schemas.microsoft.com/office/drawing/2014/main" id="{24D53AB3-0880-E542-B602-90FE98413E5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320241" y="6406381"/>
            <a:ext cx="2743200" cy="365125"/>
          </a:xfrm>
        </p:spPr>
        <p:txBody>
          <a:bodyPr/>
          <a:lstStyle/>
          <a:p>
            <a:fld id="{A63751FB-70F4-4349-B626-47FCA4C3E223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AC6B9F7-F7BE-A242-B803-02A30F0109D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9549" y="6387974"/>
            <a:ext cx="1262203" cy="346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00847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343175-7B7E-8E49-87D1-3463B33CB9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E7AAEA-6EDC-9746-877B-F0CA7058B8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3E6028-6A4F-C34B-8D08-56CC258070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C0B2130-086C-F14D-9B9B-B8006B634C3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320241" y="6406381"/>
            <a:ext cx="2743200" cy="365125"/>
          </a:xfrm>
        </p:spPr>
        <p:txBody>
          <a:bodyPr/>
          <a:lstStyle/>
          <a:p>
            <a:fld id="{A63751FB-70F4-4349-B626-47FCA4C3E223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1F27C6D-20A7-224E-A330-B823A63406B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9549" y="6387974"/>
            <a:ext cx="1262203" cy="346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98536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340160-EC26-F14D-85E4-F539D5E685DD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458022"/>
            <a:ext cx="5181600" cy="471894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Object / Text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F4B7C93-DCE6-CD42-AF1B-2A070ABE4299}"/>
              </a:ext>
            </a:extLst>
          </p:cNvPr>
          <p:cNvSpPr/>
          <p:nvPr userDrawn="1"/>
        </p:nvSpPr>
        <p:spPr>
          <a:xfrm>
            <a:off x="0" y="-1"/>
            <a:ext cx="12313920" cy="128239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Arial Regular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B8BC598A-D196-8D4D-B4EC-4CD17639EB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75630"/>
            <a:ext cx="10515600" cy="931128"/>
          </a:xfrm>
        </p:spPr>
        <p:txBody>
          <a:bodyPr>
            <a:normAutofit/>
          </a:bodyPr>
          <a:lstStyle>
            <a:lvl1pPr>
              <a:defRPr sz="3200" b="0" i="0">
                <a:latin typeface="Georgia Regular" panose="02040502050405020303" pitchFamily="18" charset="0"/>
                <a:cs typeface="Futura Medium" panose="020B0602020204020303" pitchFamily="34" charset="-79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8" name="Slide Number Placeholder 8">
            <a:extLst>
              <a:ext uri="{FF2B5EF4-FFF2-40B4-BE49-F238E27FC236}">
                <a16:creationId xmlns:a16="http://schemas.microsoft.com/office/drawing/2014/main" id="{630D66F1-6CE5-E64A-8FB7-75DECC6CB2E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320241" y="6406381"/>
            <a:ext cx="2743200" cy="365125"/>
          </a:xfrm>
        </p:spPr>
        <p:txBody>
          <a:bodyPr/>
          <a:lstStyle/>
          <a:p>
            <a:fld id="{A63751FB-70F4-4349-B626-47FCA4C3E223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2CE6442-1A16-2345-8986-36F0EAF5E93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9549" y="6387974"/>
            <a:ext cx="1262203" cy="346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85036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">
    <p:bg>
      <p:bgPr>
        <a:blipFill dpi="0" rotWithShape="1">
          <a:blip r:embed="rId2" cstate="screen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17E7771-6740-F247-8609-36EBA571840E}"/>
              </a:ext>
            </a:extLst>
          </p:cNvPr>
          <p:cNvSpPr/>
          <p:nvPr userDrawn="1"/>
        </p:nvSpPr>
        <p:spPr>
          <a:xfrm>
            <a:off x="0" y="0"/>
            <a:ext cx="5848166" cy="69962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Arial Regular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B88BE9CD-3BB7-B948-AC0C-C400A0F1C2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87450" y="1285875"/>
            <a:ext cx="4506875" cy="1428750"/>
          </a:xfrm>
        </p:spPr>
        <p:txBody>
          <a:bodyPr anchor="b">
            <a:normAutofit/>
          </a:bodyPr>
          <a:lstStyle>
            <a:lvl1pPr>
              <a:defRPr sz="3200" b="0" i="0">
                <a:latin typeface="Georgia Regular" panose="02040502050405020303" pitchFamily="18" charset="0"/>
                <a:cs typeface="Futura Medium" panose="020B0602020204020303" pitchFamily="34" charset="-79"/>
              </a:defRPr>
            </a:lvl1pPr>
          </a:lstStyle>
          <a:p>
            <a:r>
              <a:rPr lang="en-US" dirty="0"/>
              <a:t>Contact Title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B503C51D-FDF0-A042-9A2E-DECF799F2CF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07939" y="4051301"/>
            <a:ext cx="4086386" cy="381804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>
                <a:highlight>
                  <a:srgbClr val="FFFF00"/>
                </a:highlight>
              </a:rPr>
              <a:t>&lt;REP NAME&gt;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76471F39-97FF-4348-BCF5-564CA0AD1E9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07939" y="4588252"/>
            <a:ext cx="4086386" cy="381804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>
                <a:highlight>
                  <a:srgbClr val="FFFF00"/>
                </a:highlight>
              </a:rPr>
              <a:t>&lt;REP PHONE NUMBER&gt;</a:t>
            </a:r>
          </a:p>
        </p:txBody>
      </p:sp>
      <p:sp>
        <p:nvSpPr>
          <p:cNvPr id="20" name="Text Placeholder 17">
            <a:extLst>
              <a:ext uri="{FF2B5EF4-FFF2-40B4-BE49-F238E27FC236}">
                <a16:creationId xmlns:a16="http://schemas.microsoft.com/office/drawing/2014/main" id="{5242D9EB-0537-544B-B3C1-3A7360314F1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07939" y="5101259"/>
            <a:ext cx="4086386" cy="381804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>
                <a:highlight>
                  <a:srgbClr val="FFFF00"/>
                </a:highlight>
              </a:rPr>
              <a:t>&lt;REP EMAIL&gt;</a:t>
            </a:r>
          </a:p>
        </p:txBody>
      </p:sp>
      <p:pic>
        <p:nvPicPr>
          <p:cNvPr id="22" name="Graphic 21" descr="User">
            <a:extLst>
              <a:ext uri="{FF2B5EF4-FFF2-40B4-BE49-F238E27FC236}">
                <a16:creationId xmlns:a16="http://schemas.microsoft.com/office/drawing/2014/main" id="{8D78ECF4-F0E2-E947-A261-66D06A332A4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9337" y="4162890"/>
            <a:ext cx="158625" cy="158625"/>
          </a:xfrm>
          <a:prstGeom prst="rect">
            <a:avLst/>
          </a:prstGeom>
        </p:spPr>
      </p:pic>
      <p:pic>
        <p:nvPicPr>
          <p:cNvPr id="24" name="Graphic 23" descr="Envelope">
            <a:extLst>
              <a:ext uri="{FF2B5EF4-FFF2-40B4-BE49-F238E27FC236}">
                <a16:creationId xmlns:a16="http://schemas.microsoft.com/office/drawing/2014/main" id="{97C200AA-F26F-E140-BF23-4BD345D01469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9336" y="5210582"/>
            <a:ext cx="158625" cy="158625"/>
          </a:xfrm>
          <a:prstGeom prst="rect">
            <a:avLst/>
          </a:prstGeom>
        </p:spPr>
      </p:pic>
      <p:pic>
        <p:nvPicPr>
          <p:cNvPr id="26" name="Graphic 25" descr="Receiver">
            <a:extLst>
              <a:ext uri="{FF2B5EF4-FFF2-40B4-BE49-F238E27FC236}">
                <a16:creationId xmlns:a16="http://schemas.microsoft.com/office/drawing/2014/main" id="{27E5E6EC-246C-D147-92DF-4A7DB17D92C0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9337" y="4673631"/>
            <a:ext cx="158625" cy="158625"/>
          </a:xfrm>
          <a:prstGeom prst="rect">
            <a:avLst/>
          </a:prstGeom>
        </p:spPr>
      </p:pic>
      <p:sp>
        <p:nvSpPr>
          <p:cNvPr id="16" name="Slide Number Placeholder 8">
            <a:extLst>
              <a:ext uri="{FF2B5EF4-FFF2-40B4-BE49-F238E27FC236}">
                <a16:creationId xmlns:a16="http://schemas.microsoft.com/office/drawing/2014/main" id="{B0E11225-03D3-5248-A82C-4F3DFF772AD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320241" y="6406381"/>
            <a:ext cx="2743200" cy="365125"/>
          </a:xfrm>
        </p:spPr>
        <p:txBody>
          <a:bodyPr/>
          <a:lstStyle/>
          <a:p>
            <a:fld id="{A63751FB-70F4-4349-B626-47FCA4C3E223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61A6F8A-4CE5-F54B-8B96-CD2BC5E9B5FF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9549" y="6387974"/>
            <a:ext cx="1262203" cy="346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7687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White (Alt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0AEA8F-F03E-47CB-9AF4-6DEEFCAD19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933700"/>
            <a:ext cx="9144000" cy="990600"/>
          </a:xfrm>
        </p:spPr>
        <p:txBody>
          <a:bodyPr anchor="ctr">
            <a:normAutofit/>
          </a:bodyPr>
          <a:lstStyle>
            <a:lvl1pPr algn="ctr">
              <a:defRPr sz="4400"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6FBD1C-77C2-4836-9E05-C77DC9165C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88827"/>
            <a:ext cx="9144000" cy="343429"/>
          </a:xfrm>
        </p:spPr>
        <p:txBody>
          <a:bodyPr anchor="ctr"/>
          <a:lstStyle>
            <a:lvl1pPr marL="0" indent="0" algn="ctr">
              <a:buNone/>
              <a:defRPr sz="1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F990038-7565-D941-91E5-2F81B3C1BF3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64898" y="5967783"/>
            <a:ext cx="1262203" cy="346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49545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A2AD9D9-BE3D-9E49-9BA0-AFBEE5D94836}"/>
              </a:ext>
            </a:extLst>
          </p:cNvPr>
          <p:cNvSpPr/>
          <p:nvPr/>
        </p:nvSpPr>
        <p:spPr>
          <a:xfrm>
            <a:off x="0" y="0"/>
            <a:ext cx="12313920" cy="146573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Arial Regula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068DA4-137A-E745-8378-60B8622461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9633" y="365126"/>
            <a:ext cx="10784167" cy="872004"/>
          </a:xfrm>
        </p:spPr>
        <p:txBody>
          <a:bodyPr>
            <a:normAutofit/>
          </a:bodyPr>
          <a:lstStyle>
            <a:lvl1pPr>
              <a:defRPr sz="3200" b="0" i="0">
                <a:latin typeface="Georgia Regular" panose="02040502050405020303" pitchFamily="18" charset="0"/>
                <a:cs typeface="Futura Medium" panose="020B0602020204020303" pitchFamily="34" charset="-79"/>
              </a:defRPr>
            </a:lvl1pPr>
          </a:lstStyle>
          <a:p>
            <a:r>
              <a:rPr lang="en-US" dirty="0"/>
              <a:t>Place Title Here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44ECF957-B134-A743-8E74-294C2877CB5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69633" y="2433918"/>
            <a:ext cx="3154680" cy="3680908"/>
          </a:xfrm>
        </p:spPr>
        <p:txBody>
          <a:bodyPr/>
          <a:lstStyle>
            <a:lvl1pPr>
              <a:defRPr lang="en-US" sz="2000" dirty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dirty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lang="en-US" sz="1600" dirty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lang="en-US" sz="1400" dirty="0">
                <a:latin typeface="Arial" panose="020B0604020202020204" pitchFamily="34" charset="0"/>
                <a:cs typeface="Arial" panose="020B0604020202020204" pitchFamily="34" charset="0"/>
              </a:defRPr>
            </a:lvl4pPr>
          </a:lstStyle>
          <a:p>
            <a:r>
              <a:rPr lang="en-US" dirty="0"/>
              <a:t>Column One</a:t>
            </a:r>
          </a:p>
          <a:p>
            <a:pPr lvl="1"/>
            <a:r>
              <a:rPr lang="en-US" dirty="0"/>
              <a:t>Subtext goes here</a:t>
            </a:r>
          </a:p>
          <a:p>
            <a:pPr lvl="2"/>
            <a:r>
              <a:rPr lang="en-US" dirty="0"/>
              <a:t>Level one Bullet</a:t>
            </a:r>
          </a:p>
          <a:p>
            <a:pPr lvl="3"/>
            <a:r>
              <a:rPr lang="en-US" dirty="0"/>
              <a:t>Level 2 Bullet</a:t>
            </a:r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C4AAF7AD-76F2-6E47-8233-F5856CF430D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518660" y="2433918"/>
            <a:ext cx="3154680" cy="3680908"/>
          </a:xfrm>
        </p:spPr>
        <p:txBody>
          <a:bodyPr/>
          <a:lstStyle>
            <a:lvl1pPr>
              <a:defRPr lang="en-US" sz="2000" dirty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dirty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lang="en-US" sz="1600" dirty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lang="en-US" sz="1400" dirty="0">
                <a:latin typeface="Arial" panose="020B0604020202020204" pitchFamily="34" charset="0"/>
                <a:cs typeface="Arial" panose="020B0604020202020204" pitchFamily="34" charset="0"/>
              </a:defRPr>
            </a:lvl4pPr>
          </a:lstStyle>
          <a:p>
            <a:r>
              <a:rPr lang="en-US" dirty="0"/>
              <a:t>Column Two</a:t>
            </a:r>
          </a:p>
          <a:p>
            <a:pPr lvl="1"/>
            <a:r>
              <a:rPr lang="en-US" dirty="0"/>
              <a:t>Subtext goes here</a:t>
            </a:r>
          </a:p>
          <a:p>
            <a:pPr lvl="2"/>
            <a:r>
              <a:rPr lang="en-US" dirty="0"/>
              <a:t>Level one Bullet</a:t>
            </a:r>
          </a:p>
          <a:p>
            <a:pPr lvl="3"/>
            <a:r>
              <a:rPr lang="en-US" dirty="0"/>
              <a:t>Level 2 Bullet</a:t>
            </a:r>
          </a:p>
        </p:txBody>
      </p:sp>
      <p:sp>
        <p:nvSpPr>
          <p:cNvPr id="15" name="Content Placeholder 7">
            <a:extLst>
              <a:ext uri="{FF2B5EF4-FFF2-40B4-BE49-F238E27FC236}">
                <a16:creationId xmlns:a16="http://schemas.microsoft.com/office/drawing/2014/main" id="{FEF769F4-FA74-CB47-8177-5BA0096935EF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476744" y="2433918"/>
            <a:ext cx="3154680" cy="3680908"/>
          </a:xfrm>
        </p:spPr>
        <p:txBody>
          <a:bodyPr>
            <a:normAutofit/>
          </a:bodyPr>
          <a:lstStyle>
            <a:lvl1pPr>
              <a:defRPr lang="en-US" sz="2000" dirty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dirty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lang="en-US" sz="1600" dirty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lang="en-US" sz="1400" dirty="0">
                <a:latin typeface="Arial" panose="020B0604020202020204" pitchFamily="34" charset="0"/>
                <a:cs typeface="Arial" panose="020B0604020202020204" pitchFamily="34" charset="0"/>
              </a:defRPr>
            </a:lvl4pPr>
          </a:lstStyle>
          <a:p>
            <a:r>
              <a:rPr lang="en-US" dirty="0"/>
              <a:t>Column Three</a:t>
            </a:r>
          </a:p>
          <a:p>
            <a:pPr lvl="1"/>
            <a:r>
              <a:rPr lang="en-US" dirty="0"/>
              <a:t>Subtext goes here</a:t>
            </a:r>
          </a:p>
          <a:p>
            <a:pPr lvl="2"/>
            <a:r>
              <a:rPr lang="en-US" dirty="0"/>
              <a:t>Level one Bullet</a:t>
            </a:r>
          </a:p>
          <a:p>
            <a:pPr lvl="3"/>
            <a:r>
              <a:rPr lang="en-US" dirty="0"/>
              <a:t>Level 2 Bullet</a:t>
            </a:r>
          </a:p>
        </p:txBody>
      </p:sp>
      <p:sp>
        <p:nvSpPr>
          <p:cNvPr id="19" name="Text Placeholder 37">
            <a:extLst>
              <a:ext uri="{FF2B5EF4-FFF2-40B4-BE49-F238E27FC236}">
                <a16:creationId xmlns:a16="http://schemas.microsoft.com/office/drawing/2014/main" id="{DCBA911D-F749-CA45-820D-BA8AE794E60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9724" y="1546017"/>
            <a:ext cx="11061700" cy="504825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A7037B69-56E0-B944-BD55-78917ED1CF3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320241" y="6406381"/>
            <a:ext cx="2743200" cy="365125"/>
          </a:xfrm>
        </p:spPr>
        <p:txBody>
          <a:bodyPr/>
          <a:lstStyle/>
          <a:p>
            <a:fld id="{A63751FB-70F4-4349-B626-47FCA4C3E223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354E0D5-992A-A14E-B86A-3AD1CF00DA2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9549" y="6387974"/>
            <a:ext cx="1262203" cy="346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01608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4551C17E-D57F-FD44-B53F-8A8304B30105}"/>
              </a:ext>
            </a:extLst>
          </p:cNvPr>
          <p:cNvSpPr/>
          <p:nvPr/>
        </p:nvSpPr>
        <p:spPr>
          <a:xfrm>
            <a:off x="0" y="-1"/>
            <a:ext cx="12313920" cy="18256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Arial Regula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E4B599-6BAF-4B48-9062-2CEA11FD45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3200" b="0" i="0">
                <a:latin typeface="Georgia Regular" panose="02040502050405020303" pitchFamily="18" charset="0"/>
                <a:cs typeface="Futura Medium" panose="020B0602020204020303" pitchFamily="34" charset="-79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AFA79147-9454-0845-8379-8F54C0D44E6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2055815"/>
            <a:ext cx="10515600" cy="4121148"/>
          </a:xfrm>
        </p:spPr>
        <p:txBody>
          <a:bodyPr numCol="2"/>
          <a:lstStyle>
            <a:lvl1pPr marL="0" indent="0">
              <a:buNone/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Section title</a:t>
            </a:r>
          </a:p>
          <a:p>
            <a:pPr lvl="1"/>
            <a:r>
              <a:rPr lang="en-US"/>
              <a:t>An example of what sentence </a:t>
            </a:r>
            <a:br>
              <a:rPr lang="en-US"/>
            </a:br>
            <a:r>
              <a:rPr lang="en-US"/>
              <a:t>formatting will look like.</a:t>
            </a:r>
          </a:p>
          <a:p>
            <a:r>
              <a:rPr lang="en-US"/>
              <a:t>First level bullets should be sentence case, 16pt </a:t>
            </a:r>
          </a:p>
          <a:p>
            <a:pPr lvl="1"/>
            <a:r>
              <a:rPr lang="en-US"/>
              <a:t>Second level bullets are 16pt</a:t>
            </a:r>
          </a:p>
          <a:p>
            <a:pPr lvl="2"/>
            <a:r>
              <a:rPr lang="en-US"/>
              <a:t>Third level bullets are 14pt</a:t>
            </a:r>
          </a:p>
          <a:p>
            <a:r>
              <a:rPr lang="en-US"/>
              <a:t>This content box can be used for text, </a:t>
            </a:r>
            <a:br>
              <a:rPr lang="en-US"/>
            </a:br>
            <a:r>
              <a:rPr lang="en-US"/>
              <a:t>charts, graphs, or images</a:t>
            </a:r>
          </a:p>
          <a:p>
            <a:r>
              <a:rPr lang="en-US"/>
              <a:t>Bullets line up</a:t>
            </a:r>
          </a:p>
          <a:p>
            <a:r>
              <a:rPr lang="en-US"/>
              <a:t>Edit or reduce content to fit the </a:t>
            </a:r>
            <a:br>
              <a:rPr lang="en-US"/>
            </a:br>
            <a:r>
              <a:rPr lang="en-US"/>
              <a:t>recommended font sizes</a:t>
            </a:r>
          </a:p>
          <a:p>
            <a:endParaRPr lang="en-US"/>
          </a:p>
          <a:p>
            <a:endParaRPr lang="en-US"/>
          </a:p>
          <a:p>
            <a:pPr lvl="0"/>
            <a:r>
              <a:rPr lang="en-US"/>
              <a:t>Section title</a:t>
            </a:r>
          </a:p>
          <a:p>
            <a:pPr lvl="1"/>
            <a:r>
              <a:rPr lang="en-US"/>
              <a:t>An example of what sentence </a:t>
            </a:r>
            <a:br>
              <a:rPr lang="en-US"/>
            </a:br>
            <a:r>
              <a:rPr lang="en-US"/>
              <a:t>formatting will look like.</a:t>
            </a:r>
          </a:p>
          <a:p>
            <a:r>
              <a:rPr lang="en-US"/>
              <a:t>First level bullets should be sentence case, 16pt </a:t>
            </a:r>
          </a:p>
          <a:p>
            <a:pPr lvl="1"/>
            <a:r>
              <a:rPr lang="en-US"/>
              <a:t>Second level bullets are 16pt</a:t>
            </a:r>
          </a:p>
          <a:p>
            <a:pPr lvl="2"/>
            <a:r>
              <a:rPr lang="en-US"/>
              <a:t>Third level bullets are 14pt</a:t>
            </a:r>
          </a:p>
          <a:p>
            <a:r>
              <a:rPr lang="en-US"/>
              <a:t>This content box can be used for text, </a:t>
            </a:r>
            <a:br>
              <a:rPr lang="en-US"/>
            </a:br>
            <a:r>
              <a:rPr lang="en-US"/>
              <a:t>charts, graphs, or images</a:t>
            </a:r>
          </a:p>
          <a:p>
            <a:r>
              <a:rPr lang="en-US"/>
              <a:t>Bullets line up</a:t>
            </a:r>
          </a:p>
          <a:p>
            <a:r>
              <a:rPr lang="en-US"/>
              <a:t>Edit or reduce content to fit the </a:t>
            </a:r>
            <a:br>
              <a:rPr lang="en-US"/>
            </a:br>
            <a:r>
              <a:rPr lang="en-US"/>
              <a:t>recommended font sizes</a:t>
            </a:r>
          </a:p>
          <a:p>
            <a:endParaRPr lang="en-US"/>
          </a:p>
          <a:p>
            <a:pPr lvl="0"/>
            <a:endParaRPr lang="en-US"/>
          </a:p>
        </p:txBody>
      </p:sp>
      <p:sp>
        <p:nvSpPr>
          <p:cNvPr id="8" name="Slide Number Placeholder 8">
            <a:extLst>
              <a:ext uri="{FF2B5EF4-FFF2-40B4-BE49-F238E27FC236}">
                <a16:creationId xmlns:a16="http://schemas.microsoft.com/office/drawing/2014/main" id="{5FC80435-0F44-C043-88F4-3C3FF89B5C9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320241" y="6406381"/>
            <a:ext cx="2743200" cy="365125"/>
          </a:xfrm>
        </p:spPr>
        <p:txBody>
          <a:bodyPr/>
          <a:lstStyle/>
          <a:p>
            <a:fld id="{A63751FB-70F4-4349-B626-47FCA4C3E223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15B4DEE-C7BA-744C-9A10-217659F920B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9549" y="6387974"/>
            <a:ext cx="1262203" cy="346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28065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4551C17E-D57F-FD44-B53F-8A8304B30105}"/>
              </a:ext>
            </a:extLst>
          </p:cNvPr>
          <p:cNvSpPr/>
          <p:nvPr/>
        </p:nvSpPr>
        <p:spPr>
          <a:xfrm>
            <a:off x="0" y="0"/>
            <a:ext cx="12313920" cy="9001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Arial Regula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E4B599-6BAF-4B48-9062-2CEA11FD45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6"/>
            <a:ext cx="10515600" cy="306388"/>
          </a:xfrm>
        </p:spPr>
        <p:txBody>
          <a:bodyPr>
            <a:normAutofit/>
          </a:bodyPr>
          <a:lstStyle>
            <a:lvl1pPr>
              <a:defRPr sz="3200" b="0" i="0">
                <a:latin typeface="Georgia Regular" panose="02040502050405020303" pitchFamily="18" charset="0"/>
                <a:cs typeface="Futura Medium" panose="020B0602020204020303" pitchFamily="34" charset="-79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7" name="Slide Number Placeholder 8">
            <a:extLst>
              <a:ext uri="{FF2B5EF4-FFF2-40B4-BE49-F238E27FC236}">
                <a16:creationId xmlns:a16="http://schemas.microsoft.com/office/drawing/2014/main" id="{3127DF13-65CF-5A4D-A89B-951908BB302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320241" y="6406381"/>
            <a:ext cx="2743200" cy="365125"/>
          </a:xfrm>
        </p:spPr>
        <p:txBody>
          <a:bodyPr/>
          <a:lstStyle/>
          <a:p>
            <a:fld id="{A63751FB-70F4-4349-B626-47FCA4C3E223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76EB5ED-CD30-5347-A320-838DE59A214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9549" y="6387974"/>
            <a:ext cx="1262203" cy="346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16620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0DFAC9F-8C54-A44D-B320-E8F42DAAD4C4}"/>
              </a:ext>
            </a:extLst>
          </p:cNvPr>
          <p:cNvSpPr/>
          <p:nvPr/>
        </p:nvSpPr>
        <p:spPr>
          <a:xfrm>
            <a:off x="6095999" y="1"/>
            <a:ext cx="6177197" cy="68580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Arial Regula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DFB890-9F1F-1B49-97FA-D3C089EC6B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616744"/>
            <a:ext cx="4605338" cy="104553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 b="0" i="0">
                <a:latin typeface="Georgia Regular" panose="02040502050405020303" pitchFamily="18" charset="0"/>
                <a:ea typeface="Verdana" panose="020B0604030504040204" pitchFamily="34" charset="0"/>
                <a:cs typeface="Times New Roman Regular" panose="02020603050405020304" pitchFamily="18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D158863-F2F8-3D49-ADB7-6CAFC3286F4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829425" y="616744"/>
            <a:ext cx="4524375" cy="512286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Call out / Additional Information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22E6E75-DB62-4343-BE0A-BD69FDA168B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38200" y="1928813"/>
            <a:ext cx="4605338" cy="4114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8">
            <a:extLst>
              <a:ext uri="{FF2B5EF4-FFF2-40B4-BE49-F238E27FC236}">
                <a16:creationId xmlns:a16="http://schemas.microsoft.com/office/drawing/2014/main" id="{6ED4C15B-FB6A-B143-A01C-A2828005054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320241" y="6406381"/>
            <a:ext cx="2743200" cy="365125"/>
          </a:xfrm>
        </p:spPr>
        <p:txBody>
          <a:bodyPr/>
          <a:lstStyle/>
          <a:p>
            <a:fld id="{A63751FB-70F4-4349-B626-47FCA4C3E223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5361742-5A13-E94D-9B05-34FAA80C62C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9549" y="6387974"/>
            <a:ext cx="1262203" cy="346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4896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0DFAC9F-8C54-A44D-B320-E8F42DAAD4C4}"/>
              </a:ext>
            </a:extLst>
          </p:cNvPr>
          <p:cNvSpPr/>
          <p:nvPr/>
        </p:nvSpPr>
        <p:spPr>
          <a:xfrm>
            <a:off x="1" y="0"/>
            <a:ext cx="3228974" cy="68580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Arial Regular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D158863-F2F8-3D49-ADB7-6CAFC3286F4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33427" y="616743"/>
            <a:ext cx="1952624" cy="512286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Slide Number Placeholder 8">
            <a:extLst>
              <a:ext uri="{FF2B5EF4-FFF2-40B4-BE49-F238E27FC236}">
                <a16:creationId xmlns:a16="http://schemas.microsoft.com/office/drawing/2014/main" id="{179F5387-6F01-824D-AB48-E5357DFCC74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320241" y="6406381"/>
            <a:ext cx="2743200" cy="365125"/>
          </a:xfrm>
        </p:spPr>
        <p:txBody>
          <a:bodyPr/>
          <a:lstStyle/>
          <a:p>
            <a:fld id="{A63751FB-70F4-4349-B626-47FCA4C3E22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Slide Number Placeholder 8">
            <a:extLst>
              <a:ext uri="{FF2B5EF4-FFF2-40B4-BE49-F238E27FC236}">
                <a16:creationId xmlns:a16="http://schemas.microsoft.com/office/drawing/2014/main" id="{F57FD70E-2BE3-6E42-A5B9-314AE3E5EE71}"/>
              </a:ext>
            </a:extLst>
          </p:cNvPr>
          <p:cNvSpPr txBox="1">
            <a:spLocks/>
          </p:cNvSpPr>
          <p:nvPr userDrawn="1"/>
        </p:nvSpPr>
        <p:spPr>
          <a:xfrm>
            <a:off x="9320241" y="640638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b="0" i="0" kern="1200">
                <a:solidFill>
                  <a:schemeClr val="tx1">
                    <a:tint val="75000"/>
                  </a:schemeClr>
                </a:solidFill>
                <a:latin typeface="Arial Regular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63751FB-70F4-4349-B626-47FCA4C3E2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5137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/ Call Ou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B238A454-2DFF-7141-A9BE-0C0E16E6B9E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5408613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0DFAC9F-8C54-A44D-B320-E8F42DAAD4C4}"/>
              </a:ext>
            </a:extLst>
          </p:cNvPr>
          <p:cNvSpPr/>
          <p:nvPr/>
        </p:nvSpPr>
        <p:spPr>
          <a:xfrm>
            <a:off x="5408580" y="1"/>
            <a:ext cx="686461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Arial Regula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DFB890-9F1F-1B49-97FA-D3C089EC6B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397500"/>
            <a:ext cx="5257800" cy="5561351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 b="0" i="0">
                <a:latin typeface="Georgia Regular" panose="02040502050405020303" pitchFamily="18" charset="0"/>
                <a:ea typeface="Verdana" panose="020B0604030504040204" pitchFamily="34" charset="0"/>
                <a:cs typeface="Times New Roman Regular" panose="02020603050405020304" pitchFamily="18" charset="0"/>
              </a:defRPr>
            </a:lvl1pPr>
          </a:lstStyle>
          <a:p>
            <a:r>
              <a:rPr lang="en-US" dirty="0"/>
              <a:t>“Insert quote or call out here”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A99EDEC-FCA8-634E-AEF3-0D76CD160FE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320241" y="6406381"/>
            <a:ext cx="2743200" cy="365125"/>
          </a:xfrm>
        </p:spPr>
        <p:txBody>
          <a:bodyPr/>
          <a:lstStyle/>
          <a:p>
            <a:fld id="{A63751FB-70F4-4349-B626-47FCA4C3E223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73466CB-CF97-C340-9D9A-770FD3D41BE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9549" y="6387974"/>
            <a:ext cx="1262203" cy="346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7775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47CBCE0-E657-224D-AB1C-029B8D45A379}"/>
              </a:ext>
            </a:extLst>
          </p:cNvPr>
          <p:cNvSpPr/>
          <p:nvPr/>
        </p:nvSpPr>
        <p:spPr>
          <a:xfrm>
            <a:off x="6096000" y="-4763"/>
            <a:ext cx="6096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Arial Regula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18E225-5BC1-6945-B932-87E7869D8A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2650" y="635430"/>
            <a:ext cx="4671150" cy="1434669"/>
          </a:xfrm>
          <a:prstGeom prst="rect">
            <a:avLst/>
          </a:prstGeom>
        </p:spPr>
        <p:txBody>
          <a:bodyPr anchor="b"/>
          <a:lstStyle>
            <a:lvl1pPr>
              <a:defRPr sz="3200"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7D820D-CD8C-5B45-A7EE-6EEE8EE53E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08063"/>
            <a:ext cx="4629124" cy="4873625"/>
          </a:xfrm>
        </p:spPr>
        <p:txBody>
          <a:bodyPr/>
          <a:lstStyle>
            <a:lvl1pPr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69C95D-5DA8-0D49-BAE7-3E6EF24418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682650" y="2185261"/>
            <a:ext cx="4671150" cy="369642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Slide Number Placeholder 8">
            <a:extLst>
              <a:ext uri="{FF2B5EF4-FFF2-40B4-BE49-F238E27FC236}">
                <a16:creationId xmlns:a16="http://schemas.microsoft.com/office/drawing/2014/main" id="{F9138D2B-1794-1C4B-A413-5F587D60E7C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320241" y="6406381"/>
            <a:ext cx="2743200" cy="365125"/>
          </a:xfrm>
        </p:spPr>
        <p:txBody>
          <a:bodyPr/>
          <a:lstStyle/>
          <a:p>
            <a:fld id="{A63751FB-70F4-4349-B626-47FCA4C3E223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5B7233D-3D20-C542-AE25-07A8DBABE93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9549" y="6387974"/>
            <a:ext cx="1262203" cy="346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99848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47CBCE0-E657-224D-AB1C-029B8D45A379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Arial Regula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18E225-5BC1-6945-B932-87E7869D8A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63198"/>
            <a:ext cx="4518025" cy="1665639"/>
          </a:xfrm>
          <a:prstGeom prst="rect">
            <a:avLst/>
          </a:prstGeom>
        </p:spPr>
        <p:txBody>
          <a:bodyPr anchor="b"/>
          <a:lstStyle>
            <a:lvl1pPr>
              <a:defRPr sz="3200"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7D820D-CD8C-5B45-A7EE-6EEE8EE53E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26264" y="987425"/>
            <a:ext cx="4629124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69C95D-5DA8-0D49-BAE7-3E6EF24418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71688"/>
            <a:ext cx="4518025" cy="396746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Slide Number Placeholder 8">
            <a:extLst>
              <a:ext uri="{FF2B5EF4-FFF2-40B4-BE49-F238E27FC236}">
                <a16:creationId xmlns:a16="http://schemas.microsoft.com/office/drawing/2014/main" id="{2CB4EF23-7DE1-E245-A12E-ECF43817C62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320241" y="6406381"/>
            <a:ext cx="2743200" cy="365125"/>
          </a:xfrm>
        </p:spPr>
        <p:txBody>
          <a:bodyPr/>
          <a:lstStyle/>
          <a:p>
            <a:fld id="{A63751FB-70F4-4349-B626-47FCA4C3E223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BFB171B-5440-F843-BF67-D7A7D78ED65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9549" y="6387974"/>
            <a:ext cx="1262203" cy="346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19452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2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41DBB9B-1AD1-4E46-B3D4-1E48722D31AA}"/>
              </a:ext>
            </a:extLst>
          </p:cNvPr>
          <p:cNvSpPr/>
          <p:nvPr/>
        </p:nvSpPr>
        <p:spPr>
          <a:xfrm>
            <a:off x="0" y="0"/>
            <a:ext cx="50149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Arial Regula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B06B93-4D57-FA42-A339-AC57F1E8D6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 marL="0" indent="0">
              <a:tabLst>
                <a:tab pos="1708150" algn="l"/>
              </a:tabLst>
              <a:defRPr sz="3200" b="0" i="0">
                <a:latin typeface="Georgia Regular" panose="02040502050405020303" pitchFamily="18" charset="0"/>
                <a:cs typeface="Futura Medium" panose="020B0602020204020303" pitchFamily="34" charset="-79"/>
              </a:defRPr>
            </a:lvl1pPr>
          </a:lstStyle>
          <a:p>
            <a:r>
              <a:rPr lang="en-US" dirty="0"/>
              <a:t>Place Title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37545B-E982-6541-9A39-941341B974C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524500" y="995363"/>
            <a:ext cx="6172200" cy="487362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Supporting Information / Graphic goes here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8B20C5-C73F-AA4A-A002-8DF84B6E8C1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 anchor="ctr"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Point 1</a:t>
            </a:r>
          </a:p>
          <a:p>
            <a:pPr lvl="0"/>
            <a:r>
              <a:rPr lang="en-US"/>
              <a:t>Point 2</a:t>
            </a:r>
          </a:p>
          <a:p>
            <a:pPr lvl="0"/>
            <a:r>
              <a:rPr lang="en-US"/>
              <a:t>Point 3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BCCB2F-9AFF-A34F-B80F-E210281C7AA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320241" y="6406381"/>
            <a:ext cx="2743200" cy="365125"/>
          </a:xfrm>
        </p:spPr>
        <p:txBody>
          <a:bodyPr/>
          <a:lstStyle/>
          <a:p>
            <a:fld id="{A63751FB-70F4-4349-B626-47FCA4C3E223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BF4C889-DB2A-DF45-947A-2A2DD68E3B9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9549" y="6387974"/>
            <a:ext cx="1262203" cy="346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78784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77E00D-6F46-CA44-BB81-0E7D0ADB0B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409077"/>
            <a:ext cx="10515600" cy="1325563"/>
          </a:xfrm>
        </p:spPr>
        <p:txBody>
          <a:bodyPr/>
          <a:lstStyle>
            <a:lvl1pPr algn="ctr">
              <a:defRPr b="0" i="0"/>
            </a:lvl1pPr>
          </a:lstStyle>
          <a:p>
            <a:r>
              <a:rPr lang="en-US" dirty="0"/>
              <a:t>Thank You!</a:t>
            </a:r>
          </a:p>
        </p:txBody>
      </p:sp>
      <p:sp>
        <p:nvSpPr>
          <p:cNvPr id="6" name="Slide Number Placeholder 8">
            <a:extLst>
              <a:ext uri="{FF2B5EF4-FFF2-40B4-BE49-F238E27FC236}">
                <a16:creationId xmlns:a16="http://schemas.microsoft.com/office/drawing/2014/main" id="{1B728F7A-1872-9748-85A3-A59220DC328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320241" y="6406381"/>
            <a:ext cx="2743200" cy="365125"/>
          </a:xfrm>
        </p:spPr>
        <p:txBody>
          <a:bodyPr/>
          <a:lstStyle/>
          <a:p>
            <a:fld id="{A63751FB-70F4-4349-B626-47FCA4C3E223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3B80859-80FF-664B-A5F5-F4FA6FD47B8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9549" y="6387974"/>
            <a:ext cx="1262203" cy="346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6020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0AEA8F-F03E-47CB-9AF4-6DEEFCAD19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933700"/>
            <a:ext cx="9144000" cy="990600"/>
          </a:xfrm>
        </p:spPr>
        <p:txBody>
          <a:bodyPr anchor="ctr">
            <a:normAutofit/>
          </a:bodyPr>
          <a:lstStyle>
            <a:lvl1pPr algn="ctr">
              <a:defRPr sz="4400"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6FBD1C-77C2-4836-9E05-C77DC9165C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88827"/>
            <a:ext cx="9144000" cy="343429"/>
          </a:xfrm>
        </p:spPr>
        <p:txBody>
          <a:bodyPr anchor="ctr"/>
          <a:lstStyle>
            <a:lvl1pPr marL="0" indent="0" algn="ctr">
              <a:buNone/>
              <a:defRPr sz="1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279300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olid Color">
    <p:bg>
      <p:bgPr>
        <a:solidFill>
          <a:srgbClr val="F2EA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A8F8C6C9-495A-4ADC-AD6B-B9EDC6C1F0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20241" y="640638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63751FB-70F4-4349-B626-47FCA4C3E2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22102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bg>
      <p:bgPr>
        <a:solidFill>
          <a:srgbClr val="F2EA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8">
            <a:extLst>
              <a:ext uri="{FF2B5EF4-FFF2-40B4-BE49-F238E27FC236}">
                <a16:creationId xmlns:a16="http://schemas.microsoft.com/office/drawing/2014/main" id="{83146AB8-E740-284F-9213-42F95F6348E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320241" y="6406381"/>
            <a:ext cx="2743200" cy="365125"/>
          </a:xfrm>
        </p:spPr>
        <p:txBody>
          <a:bodyPr/>
          <a:lstStyle/>
          <a:p>
            <a:fld id="{A63751FB-70F4-4349-B626-47FCA4C3E223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06D745-10C1-FD4A-A490-DC7605B755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06931" y="3157151"/>
            <a:ext cx="1978137" cy="543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6339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F6DF11FB-95A8-7D40-BE8A-A53AC876C3BA}"/>
              </a:ext>
            </a:extLst>
          </p:cNvPr>
          <p:cNvSpPr/>
          <p:nvPr userDrawn="1"/>
        </p:nvSpPr>
        <p:spPr>
          <a:xfrm>
            <a:off x="0" y="0"/>
            <a:ext cx="4924425" cy="6858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Arial Regular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C392FA-55B7-984B-BC67-8AA2113649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EDF62-7267-1244-B42B-3A206F5C38EE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BF700E0-9E92-7A45-82B6-8ED59DE76A4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5844" y="718592"/>
            <a:ext cx="3670406" cy="2497462"/>
          </a:xfrm>
        </p:spPr>
        <p:txBody>
          <a:bodyPr anchor="b">
            <a:normAutofit/>
          </a:bodyPr>
          <a:lstStyle>
            <a:lvl1pPr marL="0" indent="0">
              <a:buNone/>
              <a:defRPr sz="4400" b="0" i="0">
                <a:latin typeface="Georgia Regular" panose="02040502050405020303" pitchFamily="18" charset="0"/>
              </a:defRPr>
            </a:lvl1pPr>
          </a:lstStyle>
          <a:p>
            <a:pPr lvl="0"/>
            <a:r>
              <a:rPr lang="en-US" dirty="0"/>
              <a:t>Title Goes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BE6543-A9A3-0040-816E-CA33785321B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5845" y="3494096"/>
            <a:ext cx="3670406" cy="1249354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Subtitle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6B3EC0C-CEA9-FC4F-B6CD-316CA816044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845" y="5900738"/>
            <a:ext cx="1334236" cy="36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5160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F6DF11FB-95A8-7D40-BE8A-A53AC876C3BA}"/>
              </a:ext>
            </a:extLst>
          </p:cNvPr>
          <p:cNvSpPr/>
          <p:nvPr userDrawn="1"/>
        </p:nvSpPr>
        <p:spPr>
          <a:xfrm>
            <a:off x="0" y="0"/>
            <a:ext cx="4924425" cy="6858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Arial Regular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C392FA-55B7-984B-BC67-8AA2113649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EDF62-7267-1244-B42B-3A206F5C38EE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BF700E0-9E92-7A45-82B6-8ED59DE76A4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5844" y="718592"/>
            <a:ext cx="3670406" cy="2497462"/>
          </a:xfrm>
        </p:spPr>
        <p:txBody>
          <a:bodyPr anchor="b">
            <a:normAutofit/>
          </a:bodyPr>
          <a:lstStyle>
            <a:lvl1pPr marL="0" indent="0">
              <a:buNone/>
              <a:defRPr sz="4400" b="0" i="0">
                <a:latin typeface="Georgia Regular" panose="02040502050405020303" pitchFamily="18" charset="0"/>
              </a:defRPr>
            </a:lvl1pPr>
          </a:lstStyle>
          <a:p>
            <a:pPr lvl="0"/>
            <a:r>
              <a:rPr lang="en-US" dirty="0"/>
              <a:t>Title Goes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BE6543-A9A3-0040-816E-CA33785321B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5845" y="3494096"/>
            <a:ext cx="3670406" cy="1249354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Subtitle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D144E96-EBE5-A541-9A4E-DE82901523D6}"/>
              </a:ext>
            </a:extLst>
          </p:cNvPr>
          <p:cNvSpPr/>
          <p:nvPr userDrawn="1"/>
        </p:nvSpPr>
        <p:spPr>
          <a:xfrm>
            <a:off x="-2243879" y="2239971"/>
            <a:ext cx="2057400" cy="250825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0" i="0" dirty="0">
                <a:solidFill>
                  <a:sysClr val="windowText" lastClr="000000"/>
                </a:solidFill>
                <a:latin typeface="Arial Regular"/>
              </a:rPr>
              <a:t>To replace / remove background image:</a:t>
            </a:r>
          </a:p>
          <a:p>
            <a:pPr algn="ctr"/>
            <a:r>
              <a:rPr lang="en-US" sz="1400" b="0" i="0" dirty="0">
                <a:solidFill>
                  <a:sysClr val="windowText" lastClr="000000"/>
                </a:solidFill>
                <a:latin typeface="Arial Regular"/>
              </a:rPr>
              <a:t> </a:t>
            </a:r>
          </a:p>
          <a:p>
            <a:pPr algn="ctr"/>
            <a:r>
              <a:rPr lang="en-US" sz="1400" b="0" i="0" dirty="0">
                <a:solidFill>
                  <a:sysClr val="windowText" lastClr="000000"/>
                </a:solidFill>
                <a:latin typeface="Arial Regular"/>
              </a:rPr>
              <a:t>Go to design tab &gt; Format Background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6B3EC0C-CEA9-FC4F-B6CD-316CA816044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845" y="5900738"/>
            <a:ext cx="1334236" cy="36672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6AE2BF1-8A22-4943-849D-F0F1D39C0FB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24425" y="0"/>
            <a:ext cx="72675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9549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F6DF11FB-95A8-7D40-BE8A-A53AC876C3BA}"/>
              </a:ext>
            </a:extLst>
          </p:cNvPr>
          <p:cNvSpPr/>
          <p:nvPr userDrawn="1"/>
        </p:nvSpPr>
        <p:spPr>
          <a:xfrm>
            <a:off x="0" y="-1"/>
            <a:ext cx="5712031" cy="6858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Arial Regular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4807BD-DA31-F647-9148-CF12D97C1F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ED917-AFFC-5C41-A5B1-5597010715BB}" type="datetimeFigureOut">
              <a:rPr lang="en-US" smtClean="0"/>
              <a:t>8/13/2019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8165D2-6822-A049-8B21-D7E216DDA7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C392FA-55B7-984B-BC67-8AA2113649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EDF62-7267-1244-B42B-3A206F5C38EE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BF700E0-9E92-7A45-82B6-8ED59DE76A4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1085526"/>
            <a:ext cx="4086726" cy="2497462"/>
          </a:xfrm>
        </p:spPr>
        <p:txBody>
          <a:bodyPr anchor="b">
            <a:normAutofit/>
          </a:bodyPr>
          <a:lstStyle>
            <a:lvl1pPr marL="0" indent="0">
              <a:buNone/>
              <a:defRPr sz="4400" b="0" i="0">
                <a:latin typeface="Georgia Regular" panose="02040502050405020303" pitchFamily="18" charset="0"/>
              </a:defRPr>
            </a:lvl1pPr>
          </a:lstStyle>
          <a:p>
            <a:pPr lvl="0"/>
            <a:r>
              <a:rPr lang="en-US" dirty="0"/>
              <a:t>Title Goes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BE6543-A9A3-0040-816E-CA33785321B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3719513"/>
            <a:ext cx="4086225" cy="630237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Subtitle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D144E96-EBE5-A541-9A4E-DE82901523D6}"/>
              </a:ext>
            </a:extLst>
          </p:cNvPr>
          <p:cNvSpPr/>
          <p:nvPr userDrawn="1"/>
        </p:nvSpPr>
        <p:spPr>
          <a:xfrm>
            <a:off x="-2071688" y="2346979"/>
            <a:ext cx="2057400" cy="250825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0" i="0" dirty="0">
                <a:solidFill>
                  <a:sysClr val="windowText" lastClr="000000"/>
                </a:solidFill>
                <a:latin typeface="Arial Regular"/>
              </a:rPr>
              <a:t>To replace / remove background image:</a:t>
            </a:r>
          </a:p>
          <a:p>
            <a:pPr algn="ctr"/>
            <a:r>
              <a:rPr lang="en-US" sz="1400" b="0" i="0" dirty="0">
                <a:solidFill>
                  <a:sysClr val="windowText" lastClr="000000"/>
                </a:solidFill>
                <a:latin typeface="Arial Regular"/>
              </a:rPr>
              <a:t> </a:t>
            </a:r>
          </a:p>
          <a:p>
            <a:pPr algn="ctr"/>
            <a:r>
              <a:rPr lang="en-US" sz="1400" b="0" i="0" dirty="0">
                <a:solidFill>
                  <a:sysClr val="windowText" lastClr="000000"/>
                </a:solidFill>
                <a:latin typeface="Arial Regular"/>
              </a:rPr>
              <a:t>Go to design tab &gt; Format Background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1688EA9-D46A-234B-BA12-F6AEA4631C3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5700713"/>
            <a:ext cx="1334236" cy="36672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BB96248-293A-AD4D-A4F7-D2A8120CE6F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79423" y="0"/>
            <a:ext cx="6712336" cy="6856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0633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F6DF11FB-95A8-7D40-BE8A-A53AC876C3BA}"/>
              </a:ext>
            </a:extLst>
          </p:cNvPr>
          <p:cNvSpPr/>
          <p:nvPr userDrawn="1"/>
        </p:nvSpPr>
        <p:spPr>
          <a:xfrm>
            <a:off x="-14288" y="4171086"/>
            <a:ext cx="12206288" cy="28251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Arial Regular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BF700E0-9E92-7A45-82B6-8ED59DE76A4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85849" y="4432247"/>
            <a:ext cx="7648575" cy="778668"/>
          </a:xfrm>
        </p:spPr>
        <p:txBody>
          <a:bodyPr anchor="b">
            <a:normAutofit/>
          </a:bodyPr>
          <a:lstStyle>
            <a:lvl1pPr marL="0" indent="0">
              <a:buNone/>
              <a:defRPr sz="4400" b="0" i="0">
                <a:solidFill>
                  <a:schemeClr val="tx1"/>
                </a:solidFill>
                <a:latin typeface="Georgia Regular" panose="02040502050405020303" pitchFamily="18" charset="0"/>
              </a:defRPr>
            </a:lvl1pPr>
          </a:lstStyle>
          <a:p>
            <a:pPr lvl="0"/>
            <a:r>
              <a:rPr lang="en-US" dirty="0"/>
              <a:t>Title Goes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BE6543-A9A3-0040-816E-CA33785321B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5849" y="5312714"/>
            <a:ext cx="7648575" cy="330002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Subtitle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D144E96-EBE5-A541-9A4E-DE82901523D6}"/>
              </a:ext>
            </a:extLst>
          </p:cNvPr>
          <p:cNvSpPr/>
          <p:nvPr userDrawn="1"/>
        </p:nvSpPr>
        <p:spPr>
          <a:xfrm>
            <a:off x="-2071688" y="2346979"/>
            <a:ext cx="2057400" cy="250825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0" i="0" dirty="0">
                <a:solidFill>
                  <a:sysClr val="windowText" lastClr="000000"/>
                </a:solidFill>
                <a:latin typeface="Arial Regular"/>
              </a:rPr>
              <a:t>To replace / remove background image:</a:t>
            </a:r>
          </a:p>
          <a:p>
            <a:pPr algn="ctr"/>
            <a:r>
              <a:rPr lang="en-US" sz="1400" b="0" i="0" dirty="0">
                <a:solidFill>
                  <a:sysClr val="windowText" lastClr="000000"/>
                </a:solidFill>
                <a:latin typeface="Arial Regular"/>
              </a:rPr>
              <a:t> </a:t>
            </a:r>
          </a:p>
          <a:p>
            <a:pPr algn="ctr"/>
            <a:r>
              <a:rPr lang="en-US" sz="1400" b="0" i="0" dirty="0">
                <a:solidFill>
                  <a:sysClr val="windowText" lastClr="000000"/>
                </a:solidFill>
                <a:latin typeface="Arial Regular"/>
              </a:rPr>
              <a:t>Go to design tab &gt; Format Background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CB808B-0FA4-8141-ADB6-C6BB515AE05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5849" y="6136109"/>
            <a:ext cx="1334236" cy="36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1847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F6DF11FB-95A8-7D40-BE8A-A53AC876C3BA}"/>
              </a:ext>
            </a:extLst>
          </p:cNvPr>
          <p:cNvSpPr/>
          <p:nvPr userDrawn="1"/>
        </p:nvSpPr>
        <p:spPr>
          <a:xfrm>
            <a:off x="-14288" y="4171086"/>
            <a:ext cx="12206288" cy="28251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Arial Regular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BF700E0-9E92-7A45-82B6-8ED59DE76A4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85849" y="4432247"/>
            <a:ext cx="7648575" cy="778668"/>
          </a:xfrm>
        </p:spPr>
        <p:txBody>
          <a:bodyPr anchor="b">
            <a:normAutofit/>
          </a:bodyPr>
          <a:lstStyle>
            <a:lvl1pPr marL="0" indent="0">
              <a:buNone/>
              <a:defRPr sz="4400" b="0" i="0">
                <a:solidFill>
                  <a:schemeClr val="tx1"/>
                </a:solidFill>
                <a:latin typeface="Georgia Regular" panose="02040502050405020303" pitchFamily="18" charset="0"/>
              </a:defRPr>
            </a:lvl1pPr>
          </a:lstStyle>
          <a:p>
            <a:pPr lvl="0"/>
            <a:r>
              <a:rPr lang="en-US" dirty="0"/>
              <a:t>Title Goes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BE6543-A9A3-0040-816E-CA33785321B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5849" y="5312714"/>
            <a:ext cx="7648575" cy="330002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Subtitle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D144E96-EBE5-A541-9A4E-DE82901523D6}"/>
              </a:ext>
            </a:extLst>
          </p:cNvPr>
          <p:cNvSpPr/>
          <p:nvPr userDrawn="1"/>
        </p:nvSpPr>
        <p:spPr>
          <a:xfrm>
            <a:off x="-2071688" y="2346979"/>
            <a:ext cx="2057400" cy="250825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0" i="0" dirty="0">
                <a:solidFill>
                  <a:sysClr val="windowText" lastClr="000000"/>
                </a:solidFill>
                <a:latin typeface="Arial Regular"/>
              </a:rPr>
              <a:t>To replace / remove background image:</a:t>
            </a:r>
          </a:p>
          <a:p>
            <a:pPr algn="ctr"/>
            <a:r>
              <a:rPr lang="en-US" sz="1400" b="0" i="0" dirty="0">
                <a:solidFill>
                  <a:sysClr val="windowText" lastClr="000000"/>
                </a:solidFill>
                <a:latin typeface="Arial Regular"/>
              </a:rPr>
              <a:t> </a:t>
            </a:r>
          </a:p>
          <a:p>
            <a:pPr algn="ctr"/>
            <a:r>
              <a:rPr lang="en-US" sz="1400" b="0" i="0" dirty="0">
                <a:solidFill>
                  <a:sysClr val="windowText" lastClr="000000"/>
                </a:solidFill>
                <a:latin typeface="Arial Regular"/>
              </a:rPr>
              <a:t>Go to design tab &gt; Format Background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CB808B-0FA4-8141-ADB6-C6BB515AE05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5849" y="6136109"/>
            <a:ext cx="1334236" cy="3667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6981CBE-13AA-DD4E-B095-63A3B2B349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4288" y="1"/>
            <a:ext cx="12206288" cy="418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426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2B6E76-6B8B-DB42-B7C3-002BAEA4AB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E5AD85-6B03-D549-B14A-59C6F5EFD8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Arial Regular"/>
              </a:defRPr>
            </a:lvl1pPr>
          </a:lstStyle>
          <a:p>
            <a:fld id="{463ED917-AFFC-5C41-A5B1-5597010715BB}" type="datetimeFigureOut">
              <a:rPr lang="en-US" smtClean="0"/>
              <a:pPr/>
              <a:t>8/13/2019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9917E4-9695-6941-B224-2757DDFC4E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Arial Regular"/>
              </a:defRPr>
            </a:lvl1pPr>
          </a:lstStyle>
          <a:p>
            <a:fld id="{EB1EDF62-7267-1244-B42B-3A206F5C38E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Placeholder 7">
            <a:extLst>
              <a:ext uri="{FF2B5EF4-FFF2-40B4-BE49-F238E27FC236}">
                <a16:creationId xmlns:a16="http://schemas.microsoft.com/office/drawing/2014/main" id="{4EE67180-4148-814C-A703-7B0753ADAD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FEE16A1A-08D3-5544-8F04-430CB24DF8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anchor="ctr"/>
          <a:lstStyle>
            <a:lvl1pPr>
              <a:defRPr sz="1200" b="0" i="0">
                <a:latin typeface="Arial Regular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27631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13" r:id="rId2"/>
    <p:sldLayoutId id="2147483714" r:id="rId3"/>
    <p:sldLayoutId id="2147483715" r:id="rId4"/>
    <p:sldLayoutId id="2147483709" r:id="rId5"/>
    <p:sldLayoutId id="2147483729" r:id="rId6"/>
    <p:sldLayoutId id="2147483707" r:id="rId7"/>
    <p:sldLayoutId id="2147483708" r:id="rId8"/>
    <p:sldLayoutId id="2147483730" r:id="rId9"/>
    <p:sldLayoutId id="2147483712" r:id="rId10"/>
    <p:sldLayoutId id="2147483725" r:id="rId11"/>
    <p:sldLayoutId id="2147483701" r:id="rId12"/>
    <p:sldLayoutId id="2147483702" r:id="rId13"/>
    <p:sldLayoutId id="2147483716" r:id="rId14"/>
    <p:sldLayoutId id="2147483717" r:id="rId15"/>
    <p:sldLayoutId id="2147483718" r:id="rId16"/>
    <p:sldLayoutId id="2147483719" r:id="rId17"/>
    <p:sldLayoutId id="2147483720" r:id="rId18"/>
    <p:sldLayoutId id="2147483721" r:id="rId19"/>
    <p:sldLayoutId id="2147483722" r:id="rId20"/>
    <p:sldLayoutId id="2147483723" r:id="rId21"/>
    <p:sldLayoutId id="2147483724" r:id="rId22"/>
    <p:sldLayoutId id="2147483703" r:id="rId23"/>
    <p:sldLayoutId id="2147483688" r:id="rId24"/>
    <p:sldLayoutId id="2147483727" r:id="rId25"/>
    <p:sldLayoutId id="2147483676" r:id="rId26"/>
    <p:sldLayoutId id="2147483679" r:id="rId27"/>
    <p:sldLayoutId id="2147483677" r:id="rId28"/>
    <p:sldLayoutId id="2147483699" r:id="rId29"/>
    <p:sldLayoutId id="2147483678" r:id="rId30"/>
    <p:sldLayoutId id="2147483685" r:id="rId31"/>
    <p:sldLayoutId id="2147483686" r:id="rId32"/>
    <p:sldLayoutId id="2147483683" r:id="rId33"/>
    <p:sldLayoutId id="2147483710" r:id="rId34"/>
    <p:sldLayoutId id="2147483682" r:id="rId35"/>
    <p:sldLayoutId id="2147483692" r:id="rId36"/>
    <p:sldLayoutId id="2147483691" r:id="rId37"/>
    <p:sldLayoutId id="2147483687" r:id="rId38"/>
    <p:sldLayoutId id="2147483700" r:id="rId39"/>
    <p:sldLayoutId id="2147483728" r:id="rId40"/>
    <p:sldLayoutId id="2147483726" r:id="rId4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0" i="0" kern="1200">
          <a:solidFill>
            <a:schemeClr val="tx1"/>
          </a:solidFill>
          <a:latin typeface="Georgia" panose="02040502050405020303" pitchFamily="18" charset="0"/>
          <a:ea typeface="Verdana" panose="020B0604030504040204" pitchFamily="34" charset="0"/>
          <a:cs typeface="Times New Roman Regular" panose="02020603050405020304" pitchFamily="18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Arial Regular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Arial Regular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Arial Regular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rial Regular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rial Regular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2474664-B1E5-444F-8B05-52A5566A27C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5843" y="718592"/>
            <a:ext cx="10831409" cy="2497462"/>
          </a:xfrm>
        </p:spPr>
        <p:txBody>
          <a:bodyPr/>
          <a:lstStyle/>
          <a:p>
            <a:pPr algn="ctr"/>
            <a:r>
              <a:rPr lang="en-US" dirty="0"/>
              <a:t>Paychex Azure Journey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B0B3C7-A688-7942-8F12-882BB3E1F01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5844" y="3494096"/>
            <a:ext cx="10607121" cy="775979"/>
          </a:xfrm>
        </p:spPr>
        <p:txBody>
          <a:bodyPr>
            <a:normAutofit fontScale="92500" lnSpcReduction="10000"/>
          </a:bodyPr>
          <a:lstStyle/>
          <a:p>
            <a:pPr algn="ctr"/>
            <a:r>
              <a:rPr lang="en-US" dirty="0"/>
              <a:t>Application migration into Azure </a:t>
            </a:r>
          </a:p>
          <a:p>
            <a:pPr algn="ctr"/>
            <a:r>
              <a:rPr lang="en-US" dirty="0"/>
              <a:t>Evolution from Azure classic to ARM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18B0B3C7-A688-7942-8F12-882BB3E1F015}"/>
              </a:ext>
            </a:extLst>
          </p:cNvPr>
          <p:cNvSpPr txBox="1">
            <a:spLocks/>
          </p:cNvSpPr>
          <p:nvPr/>
        </p:nvSpPr>
        <p:spPr>
          <a:xfrm>
            <a:off x="615843" y="4824361"/>
            <a:ext cx="10607121" cy="77597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Arial Regular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Arial Regular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rial Regular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rial Regular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Rochester Azure User’s Group</a:t>
            </a:r>
          </a:p>
          <a:p>
            <a:pPr algn="ctr"/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August 2019</a:t>
            </a:r>
          </a:p>
        </p:txBody>
      </p:sp>
    </p:spTree>
    <p:extLst>
      <p:ext uri="{BB962C8B-B14F-4D97-AF65-F5344CB8AC3E}">
        <p14:creationId xmlns:p14="http://schemas.microsoft.com/office/powerpoint/2010/main" val="12305598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Azure ARM architecture – getting there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1719" y="1316827"/>
            <a:ext cx="4473895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Game plan</a:t>
            </a:r>
          </a:p>
          <a:p>
            <a:r>
              <a:rPr lang="en-US" sz="2000" dirty="0"/>
              <a:t>Introduce App GW as routing layer</a:t>
            </a:r>
          </a:p>
          <a:p>
            <a:r>
              <a:rPr lang="en-US" sz="2000" dirty="0"/>
              <a:t>Migrate apps one at a time</a:t>
            </a:r>
          </a:p>
          <a:p>
            <a:r>
              <a:rPr lang="en-US" sz="2000" dirty="0"/>
              <a:t>Learn on less intensive workloads</a:t>
            </a:r>
          </a:p>
          <a:p>
            <a:r>
              <a:rPr lang="en-US" sz="2000" dirty="0"/>
              <a:t>Build out operational capabilities</a:t>
            </a:r>
          </a:p>
          <a:p>
            <a:r>
              <a:rPr lang="en-US" sz="2000" dirty="0"/>
              <a:t>Build out CI/CD pipelines</a:t>
            </a:r>
          </a:p>
          <a:p>
            <a:r>
              <a:rPr lang="en-US" sz="2000" dirty="0"/>
              <a:t>Rinse and repeat</a:t>
            </a:r>
          </a:p>
          <a:p>
            <a:r>
              <a:rPr lang="en-US" sz="2000" dirty="0"/>
              <a:t>Keep the ‘classic’ lights on until we’re done</a:t>
            </a:r>
          </a:p>
          <a:p>
            <a:endParaRPr lang="en-US" sz="2000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2"/>
          </p:nvPr>
        </p:nvSpPr>
        <p:spPr>
          <a:xfrm>
            <a:off x="5854700" y="1316827"/>
            <a:ext cx="5099050" cy="4639357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/>
              <a:t>ARM lessons learned</a:t>
            </a:r>
          </a:p>
          <a:p>
            <a:r>
              <a:rPr lang="en-US" sz="2200" dirty="0"/>
              <a:t>App Gateway</a:t>
            </a:r>
          </a:p>
          <a:p>
            <a:pPr lvl="1"/>
            <a:r>
              <a:rPr lang="en-US" sz="1900" dirty="0"/>
              <a:t>Path matching != URL rewriting</a:t>
            </a:r>
          </a:p>
          <a:p>
            <a:pPr lvl="1"/>
            <a:r>
              <a:rPr lang="en-US" sz="1900" dirty="0"/>
              <a:t>Request header munging</a:t>
            </a:r>
          </a:p>
          <a:p>
            <a:pPr lvl="1"/>
            <a:r>
              <a:rPr lang="en-US" sz="1900" dirty="0"/>
              <a:t>App Service incompatibilities</a:t>
            </a:r>
          </a:p>
          <a:p>
            <a:endParaRPr lang="en-US" sz="2200" dirty="0"/>
          </a:p>
          <a:p>
            <a:r>
              <a:rPr lang="en-US" sz="2200" dirty="0"/>
              <a:t>App Service</a:t>
            </a:r>
          </a:p>
          <a:p>
            <a:pPr lvl="1"/>
            <a:r>
              <a:rPr lang="en-US" sz="1900" dirty="0"/>
              <a:t>Service tiers and scale out</a:t>
            </a:r>
          </a:p>
          <a:p>
            <a:pPr lvl="1"/>
            <a:r>
              <a:rPr lang="en-US" sz="1900" dirty="0"/>
              <a:t>App or sub app?</a:t>
            </a:r>
          </a:p>
          <a:p>
            <a:pPr lvl="1"/>
            <a:r>
              <a:rPr lang="en-US" sz="1900" dirty="0"/>
              <a:t>Fast scaling, but not </a:t>
            </a:r>
            <a:r>
              <a:rPr lang="en-US" sz="1900" i="1" dirty="0"/>
              <a:t>that</a:t>
            </a:r>
            <a:r>
              <a:rPr lang="en-US" sz="1900" dirty="0"/>
              <a:t> fast!</a:t>
            </a:r>
          </a:p>
          <a:p>
            <a:pPr lvl="1"/>
            <a:endParaRPr lang="en-US" sz="2200" dirty="0"/>
          </a:p>
          <a:p>
            <a:r>
              <a:rPr lang="en-US" sz="2200" dirty="0"/>
              <a:t>ARM templates and other arcana</a:t>
            </a:r>
          </a:p>
          <a:p>
            <a:pPr lvl="1"/>
            <a:r>
              <a:rPr lang="en-US" sz="1800" dirty="0"/>
              <a:t>How to start and iterate ARM templates?</a:t>
            </a:r>
          </a:p>
          <a:p>
            <a:pPr lvl="1"/>
            <a:r>
              <a:rPr lang="en-US" sz="1800" dirty="0"/>
              <a:t>Resources, resource groups, and deployments</a:t>
            </a:r>
          </a:p>
          <a:p>
            <a:pPr lvl="1"/>
            <a:r>
              <a:rPr lang="en-US" sz="1800" dirty="0"/>
              <a:t>Stupid PowerShell tricks</a:t>
            </a:r>
          </a:p>
          <a:p>
            <a:pPr lvl="1"/>
            <a:r>
              <a:rPr lang="en-US" sz="1800" dirty="0"/>
              <a:t>CI/CD pipeline proliferation</a:t>
            </a:r>
          </a:p>
          <a:p>
            <a:pPr lvl="1"/>
            <a:endParaRPr lang="en-US" sz="1800" dirty="0"/>
          </a:p>
          <a:p>
            <a:pPr lvl="1"/>
            <a:endParaRPr lang="en-US" sz="1800" dirty="0"/>
          </a:p>
          <a:p>
            <a:pPr lvl="1"/>
            <a:endParaRPr lang="en-US" sz="1900" dirty="0"/>
          </a:p>
        </p:txBody>
      </p:sp>
    </p:spTree>
    <p:extLst>
      <p:ext uri="{BB962C8B-B14F-4D97-AF65-F5344CB8AC3E}">
        <p14:creationId xmlns:p14="http://schemas.microsoft.com/office/powerpoint/2010/main" val="4700007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Azure ARM architecture - successes and challenges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5000" y="1253330"/>
            <a:ext cx="5099050" cy="4925527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Successes</a:t>
            </a:r>
          </a:p>
          <a:p>
            <a:r>
              <a:rPr lang="en-US" sz="2000" dirty="0"/>
              <a:t>Workload isolation</a:t>
            </a:r>
          </a:p>
          <a:p>
            <a:pPr lvl="1"/>
            <a:r>
              <a:rPr lang="en-US" sz="1600" dirty="0"/>
              <a:t>Independent deployment</a:t>
            </a:r>
          </a:p>
          <a:p>
            <a:pPr lvl="1"/>
            <a:r>
              <a:rPr lang="en-US" sz="1600" dirty="0"/>
              <a:t>Independent scale</a:t>
            </a:r>
          </a:p>
          <a:p>
            <a:pPr lvl="1"/>
            <a:r>
              <a:rPr lang="en-US" sz="1600" dirty="0"/>
              <a:t>Per app resource capacity</a:t>
            </a:r>
          </a:p>
          <a:p>
            <a:pPr lvl="1"/>
            <a:endParaRPr lang="en-US" sz="1600" dirty="0"/>
          </a:p>
          <a:p>
            <a:r>
              <a:rPr lang="en-US" sz="2000" dirty="0"/>
              <a:t>ARM service stability</a:t>
            </a:r>
          </a:p>
          <a:p>
            <a:pPr lvl="1"/>
            <a:r>
              <a:rPr lang="en-US" sz="1600" dirty="0"/>
              <a:t>Application Gateway performance</a:t>
            </a:r>
          </a:p>
          <a:p>
            <a:pPr lvl="1"/>
            <a:r>
              <a:rPr lang="en-US" sz="1600" dirty="0"/>
              <a:t>Once deployed, apps tend to stick</a:t>
            </a:r>
          </a:p>
          <a:p>
            <a:pPr lvl="1"/>
            <a:endParaRPr lang="en-US" sz="1600" dirty="0"/>
          </a:p>
          <a:p>
            <a:r>
              <a:rPr lang="en-US" sz="2000" dirty="0"/>
              <a:t>ARM service continuous improvements</a:t>
            </a:r>
          </a:p>
          <a:p>
            <a:pPr lvl="1"/>
            <a:r>
              <a:rPr lang="en-US" sz="1600" dirty="0"/>
              <a:t>App Gateway auto scale</a:t>
            </a:r>
          </a:p>
          <a:p>
            <a:pPr lvl="1"/>
            <a:r>
              <a:rPr lang="en-US" sz="1600" dirty="0"/>
              <a:t>App Services VNET integration </a:t>
            </a:r>
          </a:p>
          <a:p>
            <a:pPr lvl="1"/>
            <a:endParaRPr lang="en-US" sz="1600" dirty="0"/>
          </a:p>
          <a:p>
            <a:r>
              <a:rPr lang="en-US" sz="2000" dirty="0"/>
              <a:t>Cloud value proposition</a:t>
            </a:r>
          </a:p>
          <a:p>
            <a:pPr lvl="1"/>
            <a:r>
              <a:rPr lang="en-US" sz="1600" dirty="0"/>
              <a:t>Easier elasticity on a per-workload basis</a:t>
            </a:r>
          </a:p>
          <a:p>
            <a:pPr lvl="1"/>
            <a:r>
              <a:rPr lang="en-US" sz="1600" dirty="0"/>
              <a:t>Clearer cost vs. value for each workload</a:t>
            </a:r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2"/>
          </p:nvPr>
        </p:nvSpPr>
        <p:spPr>
          <a:xfrm>
            <a:off x="5975350" y="1253330"/>
            <a:ext cx="5099050" cy="492552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Challenges</a:t>
            </a:r>
          </a:p>
          <a:p>
            <a:r>
              <a:rPr lang="en-US" sz="2000" dirty="0"/>
              <a:t>Workload isolation</a:t>
            </a:r>
          </a:p>
          <a:p>
            <a:pPr lvl="1"/>
            <a:r>
              <a:rPr lang="en-US" sz="1600" dirty="0"/>
              <a:t>Uncovers hidden cross app dependencies</a:t>
            </a:r>
          </a:p>
          <a:p>
            <a:pPr lvl="1"/>
            <a:r>
              <a:rPr lang="en-US" sz="1600" dirty="0"/>
              <a:t>Calls for per app redundancies for resiliency</a:t>
            </a:r>
          </a:p>
          <a:p>
            <a:pPr lvl="1"/>
            <a:endParaRPr lang="en-US" sz="1600" dirty="0"/>
          </a:p>
          <a:p>
            <a:r>
              <a:rPr lang="en-US" sz="2000" dirty="0"/>
              <a:t>Operational isolation</a:t>
            </a:r>
          </a:p>
          <a:p>
            <a:pPr lvl="1"/>
            <a:r>
              <a:rPr lang="en-US" sz="1600" dirty="0"/>
              <a:t>Uncovers errors that we couldn’t see before</a:t>
            </a:r>
          </a:p>
          <a:p>
            <a:pPr lvl="1"/>
            <a:r>
              <a:rPr lang="en-US" sz="1600" dirty="0"/>
              <a:t>Calls for more consistency across apps</a:t>
            </a:r>
          </a:p>
          <a:p>
            <a:pPr lvl="1"/>
            <a:endParaRPr lang="en-US" dirty="0"/>
          </a:p>
          <a:p>
            <a:r>
              <a:rPr lang="en-US" sz="2000" dirty="0"/>
              <a:t>ARM services</a:t>
            </a:r>
          </a:p>
          <a:p>
            <a:pPr lvl="1"/>
            <a:r>
              <a:rPr lang="en-US" sz="1600" dirty="0"/>
              <a:t>Less forgiving of obscure code and config</a:t>
            </a:r>
          </a:p>
          <a:p>
            <a:pPr lvl="1"/>
            <a:r>
              <a:rPr lang="en-US" sz="1600" dirty="0"/>
              <a:t>Challenges integrating hybrid services</a:t>
            </a:r>
          </a:p>
          <a:p>
            <a:pPr lvl="1"/>
            <a:endParaRPr lang="en-US" sz="1600" dirty="0"/>
          </a:p>
          <a:p>
            <a:r>
              <a:rPr lang="en-US" sz="2000" dirty="0"/>
              <a:t>DevOps culture</a:t>
            </a:r>
          </a:p>
          <a:p>
            <a:pPr lvl="1"/>
            <a:r>
              <a:rPr lang="en-US" sz="1600" dirty="0"/>
              <a:t>Infrastructure is abstract (no VMs, no RDP, …)</a:t>
            </a:r>
          </a:p>
          <a:p>
            <a:pPr lvl="1"/>
            <a:r>
              <a:rPr lang="en-US" sz="1600" dirty="0"/>
              <a:t>Pets vs. cattle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00896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What’s next?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5000" y="1315375"/>
            <a:ext cx="5099050" cy="48812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ARM migration completion</a:t>
            </a:r>
          </a:p>
          <a:p>
            <a:r>
              <a:rPr lang="en-US" sz="2000" dirty="0"/>
              <a:t>Internal service integration</a:t>
            </a:r>
          </a:p>
          <a:p>
            <a:pPr lvl="1"/>
            <a:r>
              <a:rPr lang="en-US" sz="1600" dirty="0"/>
              <a:t>App Service Regional VNET integration</a:t>
            </a:r>
          </a:p>
          <a:p>
            <a:pPr lvl="2"/>
            <a:r>
              <a:rPr lang="en-US" sz="1400" dirty="0"/>
              <a:t>Maybe Microsoft peering, instead</a:t>
            </a:r>
          </a:p>
          <a:p>
            <a:pPr lvl="1"/>
            <a:r>
              <a:rPr lang="en-US" sz="1600" dirty="0"/>
              <a:t>Mutual TLS</a:t>
            </a:r>
          </a:p>
          <a:p>
            <a:pPr lvl="1"/>
            <a:endParaRPr lang="en-US" sz="1600" dirty="0"/>
          </a:p>
          <a:p>
            <a:r>
              <a:rPr lang="en-US" sz="2000" dirty="0"/>
              <a:t>App Gateway uplift</a:t>
            </a:r>
          </a:p>
          <a:p>
            <a:pPr lvl="1"/>
            <a:r>
              <a:rPr lang="en-US" sz="1600" dirty="0"/>
              <a:t>App Gateway SKU upgrade</a:t>
            </a:r>
          </a:p>
          <a:p>
            <a:pPr lvl="1"/>
            <a:r>
              <a:rPr lang="en-US" sz="1600" dirty="0"/>
              <a:t>Take advantage of auto scale</a:t>
            </a:r>
          </a:p>
          <a:p>
            <a:pPr lvl="1"/>
            <a:r>
              <a:rPr lang="en-US" sz="1600" dirty="0"/>
              <a:t>Other feature improvements</a:t>
            </a:r>
          </a:p>
          <a:p>
            <a:pPr lvl="1"/>
            <a:endParaRPr lang="en-US" sz="1600" dirty="0"/>
          </a:p>
          <a:p>
            <a:r>
              <a:rPr lang="en-US" sz="2000" dirty="0"/>
              <a:t>Azure ops formalization</a:t>
            </a:r>
          </a:p>
          <a:p>
            <a:pPr lvl="1"/>
            <a:r>
              <a:rPr lang="en-US" sz="1600" dirty="0"/>
              <a:t>Monitoring and alerting</a:t>
            </a:r>
          </a:p>
          <a:p>
            <a:pPr lvl="1"/>
            <a:r>
              <a:rPr lang="en-US" sz="1600" dirty="0"/>
              <a:t>Scaling and capacity automation</a:t>
            </a:r>
          </a:p>
          <a:p>
            <a:pPr lvl="1"/>
            <a:endParaRPr lang="en-US" sz="1600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2"/>
          </p:nvPr>
        </p:nvSpPr>
        <p:spPr>
          <a:xfrm>
            <a:off x="5975350" y="1253331"/>
            <a:ext cx="5099050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Future Azure engagements</a:t>
            </a:r>
          </a:p>
          <a:p>
            <a:r>
              <a:rPr lang="en-US" sz="2000" dirty="0"/>
              <a:t>Active-active in multiple Azure regions</a:t>
            </a:r>
          </a:p>
          <a:p>
            <a:pPr lvl="1"/>
            <a:r>
              <a:rPr lang="en-US" sz="1600" dirty="0"/>
              <a:t>Database latency concern</a:t>
            </a:r>
          </a:p>
          <a:p>
            <a:pPr lvl="1"/>
            <a:r>
              <a:rPr lang="en-US" sz="1600" dirty="0"/>
              <a:t>Azure front door?</a:t>
            </a:r>
          </a:p>
          <a:p>
            <a:pPr lvl="1"/>
            <a:r>
              <a:rPr lang="en-US" sz="1600" dirty="0"/>
              <a:t>Minimize regional failure impact</a:t>
            </a:r>
          </a:p>
          <a:p>
            <a:pPr lvl="1"/>
            <a:endParaRPr lang="en-US" sz="1600" dirty="0"/>
          </a:p>
          <a:p>
            <a:r>
              <a:rPr lang="en-US" sz="2000" dirty="0"/>
              <a:t>Azure API Management</a:t>
            </a:r>
          </a:p>
          <a:p>
            <a:pPr lvl="1"/>
            <a:r>
              <a:rPr lang="en-US" sz="1600" dirty="0"/>
              <a:t>Unification of API backends</a:t>
            </a:r>
          </a:p>
          <a:p>
            <a:pPr lvl="1"/>
            <a:r>
              <a:rPr lang="en-US" sz="1600" dirty="0"/>
              <a:t>Standardized authentication and authorization</a:t>
            </a:r>
          </a:p>
          <a:p>
            <a:pPr lvl="1"/>
            <a:r>
              <a:rPr lang="en-US" sz="1600" dirty="0"/>
              <a:t>Other cross-cutting concerns</a:t>
            </a:r>
          </a:p>
          <a:p>
            <a:pPr lvl="1"/>
            <a:endParaRPr lang="en-US" dirty="0"/>
          </a:p>
          <a:p>
            <a:r>
              <a:rPr lang="en-US" sz="2000" dirty="0"/>
              <a:t>Containerized services</a:t>
            </a:r>
          </a:p>
          <a:p>
            <a:pPr lvl="1"/>
            <a:r>
              <a:rPr lang="en-US" sz="1600" dirty="0"/>
              <a:t>AKS or Azure OpenShift service</a:t>
            </a:r>
          </a:p>
          <a:p>
            <a:pPr lvl="1"/>
            <a:r>
              <a:rPr lang="en-US" sz="1600" dirty="0"/>
              <a:t>API ingress</a:t>
            </a:r>
          </a:p>
          <a:p>
            <a:pPr lvl="1"/>
            <a:r>
              <a:rPr lang="en-US" sz="1600" dirty="0"/>
              <a:t>Service mesh</a:t>
            </a:r>
          </a:p>
          <a:p>
            <a:pPr marL="457200" lvl="1" indent="0">
              <a:buNone/>
            </a:pPr>
            <a:endParaRPr lang="en-US" sz="1200" dirty="0"/>
          </a:p>
          <a:p>
            <a:pPr lvl="1"/>
            <a:endParaRPr lang="en-US" sz="1600" dirty="0"/>
          </a:p>
          <a:p>
            <a:pPr lvl="1"/>
            <a:endParaRPr lang="en-US" sz="1200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19969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24098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11364325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F1C3BF3-6EC3-4F23-A6A6-52A5F1763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68677"/>
            <a:ext cx="10515600" cy="585061"/>
          </a:xfrm>
        </p:spPr>
        <p:txBody>
          <a:bodyPr>
            <a:normAutofit/>
          </a:bodyPr>
          <a:lstStyle/>
          <a:p>
            <a:r>
              <a:rPr lang="en-US" sz="2800" dirty="0"/>
              <a:t>Join us for the next Rochester Infrastructure Group meetup…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486090B-62E6-4A3D-91F8-A089185149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679347"/>
            <a:ext cx="10515600" cy="49761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1900" dirty="0"/>
              <a:t>https://www.meetup.com/RIG-Rochester-Infrastructure-Group</a:t>
            </a:r>
            <a:endParaRPr lang="en-US" sz="2800" dirty="0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ED6DED55-E3FE-40AE-ADF7-99AF4A87698A}"/>
              </a:ext>
            </a:extLst>
          </p:cNvPr>
          <p:cNvPicPr>
            <a:picLocks noGrp="1" noChangeAspect="1" noChangeArrowheads="1"/>
          </p:cNvPicPr>
          <p:nvPr>
            <p:ph type="pic" sz="quarter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70" b="3070"/>
          <a:stretch>
            <a:fillRect/>
          </a:stretch>
        </p:blipFill>
        <p:spPr bwMode="auto">
          <a:xfrm>
            <a:off x="2482453" y="1681177"/>
            <a:ext cx="7227094" cy="3788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8831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30">
            <a:extLst>
              <a:ext uri="{FF2B5EF4-FFF2-40B4-BE49-F238E27FC236}">
                <a16:creationId xmlns:a16="http://schemas.microsoft.com/office/drawing/2014/main" id="{6A82BBBE-BA30-2348-9AB4-0CBAE5489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2" name="Shape 285">
            <a:extLst>
              <a:ext uri="{FF2B5EF4-FFF2-40B4-BE49-F238E27FC236}">
                <a16:creationId xmlns:a16="http://schemas.microsoft.com/office/drawing/2014/main" id="{97166BE9-B7B1-A24C-A52C-87F163148DF4}"/>
              </a:ext>
            </a:extLst>
          </p:cNvPr>
          <p:cNvSpPr/>
          <p:nvPr/>
        </p:nvSpPr>
        <p:spPr>
          <a:xfrm>
            <a:off x="6605776" y="1787626"/>
            <a:ext cx="4748024" cy="3696391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000000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rial Regular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33" name="Shape 286">
            <a:extLst>
              <a:ext uri="{FF2B5EF4-FFF2-40B4-BE49-F238E27FC236}">
                <a16:creationId xmlns:a16="http://schemas.microsoft.com/office/drawing/2014/main" id="{CA700391-19F6-2647-8DD1-EF8FFC5943B6}"/>
              </a:ext>
            </a:extLst>
          </p:cNvPr>
          <p:cNvSpPr/>
          <p:nvPr/>
        </p:nvSpPr>
        <p:spPr>
          <a:xfrm>
            <a:off x="6804466" y="1983921"/>
            <a:ext cx="4350600" cy="277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999999"/>
                </a:solidFill>
                <a:latin typeface="Arial Regular"/>
                <a:ea typeface="Titillium Web"/>
                <a:cs typeface="Titillium Web"/>
                <a:sym typeface="Titillium Web"/>
              </a:rPr>
              <a:t>Place your screenshot here</a:t>
            </a:r>
            <a:endParaRPr sz="1000" dirty="0">
              <a:solidFill>
                <a:srgbClr val="999999"/>
              </a:solidFill>
              <a:latin typeface="Arial Regular"/>
              <a:ea typeface="Titillium Web"/>
              <a:cs typeface="Titillium Web"/>
              <a:sym typeface="Titillium Web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42EC60D-0D3A-A54B-A9EA-D62D98C486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09472"/>
              </p:ext>
            </p:extLst>
          </p:nvPr>
        </p:nvGraphicFramePr>
        <p:xfrm>
          <a:off x="973221" y="1787626"/>
          <a:ext cx="4573732" cy="38404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73732">
                  <a:extLst>
                    <a:ext uri="{9D8B030D-6E8A-4147-A177-3AD203B41FA5}">
                      <a16:colId xmlns:a16="http://schemas.microsoft.com/office/drawing/2014/main" val="288009262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Arial Regular"/>
                        </a:rPr>
                        <a:t>Overview and Context</a:t>
                      </a:r>
                    </a:p>
                  </a:txBody>
                  <a:tcPr marL="137160" marR="137160" marT="137160" marB="13716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96854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i="0" dirty="0">
                          <a:latin typeface="Arial Regular"/>
                        </a:rPr>
                        <a:t>Application architecture</a:t>
                      </a:r>
                    </a:p>
                  </a:txBody>
                  <a:tcPr marL="137160" marR="137160" marT="137160" marB="137160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273663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Arial Regular"/>
                        </a:rPr>
                        <a:t>Lift and Shift to Azure ‘classic’</a:t>
                      </a:r>
                    </a:p>
                  </a:txBody>
                  <a:tcPr marL="137160" marR="137160" marT="137160" marB="137160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32057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Arial Regular"/>
                        </a:rPr>
                        <a:t>Migration to Azure ARM</a:t>
                      </a:r>
                    </a:p>
                  </a:txBody>
                  <a:tcPr marL="137160" marR="137160" marT="137160" marB="137160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897499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Arial Regular"/>
                        </a:rPr>
                        <a:t>Successes and Challenges</a:t>
                      </a:r>
                    </a:p>
                  </a:txBody>
                  <a:tcPr marL="137160" marR="137160" marT="137160" marB="137160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101496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Arial Regular"/>
                        </a:rPr>
                        <a:t>What’s next</a:t>
                      </a:r>
                    </a:p>
                  </a:txBody>
                  <a:tcPr marL="137160" marR="137160" marT="137160" marB="137160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14666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Arial Regular"/>
                        </a:rPr>
                        <a:t>Q&amp;A</a:t>
                      </a:r>
                    </a:p>
                  </a:txBody>
                  <a:tcPr marL="137160" marR="137160" marT="137160" marB="137160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96211080"/>
                  </a:ext>
                </a:extLst>
              </a:tr>
            </a:tbl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82A60C2F-6510-40D4-8F43-38F108165D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4466" y="1983921"/>
            <a:ext cx="4431288" cy="277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3074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5000" y="1176867"/>
            <a:ext cx="10439400" cy="49784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Started with an established application suite</a:t>
            </a:r>
          </a:p>
          <a:p>
            <a:pPr lvl="1"/>
            <a:r>
              <a:rPr lang="en-US" dirty="0"/>
              <a:t>Suite of 6 applications and services</a:t>
            </a:r>
          </a:p>
          <a:p>
            <a:pPr lvl="2"/>
            <a:r>
              <a:rPr lang="en-US" dirty="0"/>
              <a:t>3 web sites – ASP.NET MVC web and mobile web</a:t>
            </a:r>
          </a:p>
          <a:p>
            <a:pPr lvl="2"/>
            <a:r>
              <a:rPr lang="en-US" dirty="0"/>
              <a:t>3 web services – ASP.NET </a:t>
            </a:r>
            <a:r>
              <a:rPr lang="en-US" dirty="0" err="1"/>
              <a:t>WebAPI</a:t>
            </a:r>
            <a:r>
              <a:rPr lang="en-US" dirty="0"/>
              <a:t> and WCF/SOAP services</a:t>
            </a:r>
          </a:p>
          <a:p>
            <a:pPr lvl="1"/>
            <a:r>
              <a:rPr lang="en-US" dirty="0"/>
              <a:t>Hosted on-premises – IIS Web Server farm &amp; SQL Server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dirty="0"/>
              <a:t>Lift and Shift migration to Azure</a:t>
            </a:r>
          </a:p>
          <a:p>
            <a:pPr lvl="1"/>
            <a:r>
              <a:rPr lang="en-US" dirty="0"/>
              <a:t>Azure ‘classic’ Cloud Services compute</a:t>
            </a:r>
          </a:p>
          <a:p>
            <a:pPr lvl="1"/>
            <a:r>
              <a:rPr lang="en-US" dirty="0"/>
              <a:t>Azure SQL Database, eventually including Elastic Pools</a:t>
            </a:r>
          </a:p>
          <a:p>
            <a:pPr lvl="1"/>
            <a:r>
              <a:rPr lang="en-US" dirty="0"/>
              <a:t>Operational components and supporting infrastructure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dirty="0"/>
              <a:t>Migration to Azure ARM</a:t>
            </a:r>
          </a:p>
          <a:p>
            <a:pPr lvl="1"/>
            <a:r>
              <a:rPr lang="en-US" dirty="0"/>
              <a:t>Azure App Service PaaS compute</a:t>
            </a:r>
          </a:p>
          <a:p>
            <a:pPr lvl="1"/>
            <a:r>
              <a:rPr lang="en-US" dirty="0"/>
              <a:t>Azure Application Gateway routing layer</a:t>
            </a:r>
          </a:p>
          <a:p>
            <a:pPr lvl="1"/>
            <a:r>
              <a:rPr lang="en-US" dirty="0"/>
              <a:t>Operational and infrastructure updates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9830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Context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5000" y="1343900"/>
            <a:ext cx="7904993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Present Azure architecture and services used in our solution approaches</a:t>
            </a:r>
          </a:p>
          <a:p>
            <a:endParaRPr lang="en-US" dirty="0"/>
          </a:p>
          <a:p>
            <a:r>
              <a:rPr lang="en-US" dirty="0"/>
              <a:t>Cover solution composition and evolution of Azure services</a:t>
            </a:r>
          </a:p>
          <a:p>
            <a:endParaRPr lang="en-US" dirty="0"/>
          </a:p>
          <a:p>
            <a:r>
              <a:rPr lang="en-US" dirty="0"/>
              <a:t>Representative application architecture for .NET Web Apps and Services</a:t>
            </a:r>
          </a:p>
          <a:p>
            <a:endParaRPr lang="en-US" dirty="0"/>
          </a:p>
          <a:p>
            <a:r>
              <a:rPr lang="en-US" dirty="0"/>
              <a:t>Focus more on Azure, less on application minutiae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B0A885-BA6F-40FA-AD38-D4BFB45841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4088" y="2010411"/>
            <a:ext cx="2250106" cy="3018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0586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01967" y="414909"/>
            <a:ext cx="4632557" cy="523875"/>
          </a:xfrm>
        </p:spPr>
        <p:txBody>
          <a:bodyPr>
            <a:normAutofit fontScale="90000"/>
          </a:bodyPr>
          <a:lstStyle/>
          <a:p>
            <a:r>
              <a:rPr lang="en-US" dirty="0"/>
              <a:t>On-premises topology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40593" y="1353671"/>
            <a:ext cx="4093932" cy="4351338"/>
          </a:xfrm>
        </p:spPr>
        <p:txBody>
          <a:bodyPr>
            <a:normAutofit/>
          </a:bodyPr>
          <a:lstStyle/>
          <a:p>
            <a:r>
              <a:rPr lang="en-US" dirty="0"/>
              <a:t>Web tier – IIS web farm</a:t>
            </a:r>
          </a:p>
          <a:p>
            <a:pPr lvl="1"/>
            <a:r>
              <a:rPr lang="en-US" dirty="0"/>
              <a:t>.NET Framework v4.x</a:t>
            </a:r>
          </a:p>
          <a:p>
            <a:pPr lvl="1"/>
            <a:r>
              <a:rPr lang="en-US" dirty="0"/>
              <a:t>ASP.NET MVC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Data tier – SQL Server</a:t>
            </a:r>
          </a:p>
          <a:p>
            <a:pPr lvl="1"/>
            <a:r>
              <a:rPr lang="en-US" dirty="0"/>
              <a:t>Dedicated VMs</a:t>
            </a:r>
          </a:p>
          <a:p>
            <a:pPr lvl="1"/>
            <a:endParaRPr lang="en-US" dirty="0"/>
          </a:p>
          <a:p>
            <a:r>
              <a:rPr lang="en-US" dirty="0"/>
              <a:t>Data center infrastructure</a:t>
            </a:r>
          </a:p>
          <a:p>
            <a:pPr lvl="1"/>
            <a:r>
              <a:rPr lang="en-US" dirty="0"/>
              <a:t>DNS, Network zones, etc.</a:t>
            </a:r>
          </a:p>
          <a:p>
            <a:pPr lvl="1"/>
            <a:endParaRPr lang="en-US" dirty="0"/>
          </a:p>
          <a:p>
            <a:r>
              <a:rPr lang="en-US" dirty="0"/>
              <a:t>Operational tools</a:t>
            </a:r>
          </a:p>
          <a:p>
            <a:pPr lvl="1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B078100-6EFA-4845-9D26-E483FC728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379" y="400346"/>
            <a:ext cx="6182588" cy="5830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1198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Business Case for Azure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Application</a:t>
            </a:r>
          </a:p>
          <a:p>
            <a:r>
              <a:rPr lang="en-US" dirty="0"/>
              <a:t>Time and Attendance focus</a:t>
            </a:r>
          </a:p>
          <a:p>
            <a:pPr lvl="1"/>
            <a:r>
              <a:rPr lang="en-US" dirty="0"/>
              <a:t>24/7 client engagement</a:t>
            </a:r>
          </a:p>
          <a:p>
            <a:pPr lvl="1"/>
            <a:r>
              <a:rPr lang="en-US" dirty="0"/>
              <a:t>Daily variation in usage patterns</a:t>
            </a:r>
          </a:p>
          <a:p>
            <a:pPr lvl="1"/>
            <a:r>
              <a:rPr lang="en-US" dirty="0"/>
              <a:t>Significant regular traffic spikes</a:t>
            </a:r>
          </a:p>
          <a:p>
            <a:pPr lvl="1"/>
            <a:endParaRPr lang="en-US" dirty="0"/>
          </a:p>
          <a:p>
            <a:r>
              <a:rPr lang="en-US" dirty="0"/>
              <a:t>Typical ASP.NET design and stack</a:t>
            </a:r>
          </a:p>
          <a:p>
            <a:pPr lvl="1"/>
            <a:r>
              <a:rPr lang="en-US" dirty="0"/>
              <a:t>ASP.NET MVC apps</a:t>
            </a:r>
          </a:p>
          <a:p>
            <a:pPr lvl="1"/>
            <a:r>
              <a:rPr lang="en-US" dirty="0"/>
              <a:t>Web API and WCF services</a:t>
            </a:r>
          </a:p>
          <a:p>
            <a:pPr lvl="1"/>
            <a:r>
              <a:rPr lang="en-US" dirty="0"/>
              <a:t>SQL Server data tier</a:t>
            </a:r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Infrastructure</a:t>
            </a:r>
          </a:p>
          <a:p>
            <a:r>
              <a:rPr lang="en-US" dirty="0"/>
              <a:t>Traffic spikes drive need for rapid scaling</a:t>
            </a:r>
          </a:p>
          <a:p>
            <a:r>
              <a:rPr lang="en-US" dirty="0"/>
              <a:t>Daily variation in resource usage drives need to optimize performance and cost tradeoffs</a:t>
            </a:r>
          </a:p>
          <a:p>
            <a:r>
              <a:rPr lang="en-US" dirty="0"/>
              <a:t>Client growth drives ongoing need for capacity allocation</a:t>
            </a:r>
          </a:p>
          <a:p>
            <a:r>
              <a:rPr lang="en-US" dirty="0"/>
              <a:t>Generally, take advantage of cloud elasticity</a:t>
            </a:r>
          </a:p>
        </p:txBody>
      </p:sp>
    </p:spTree>
    <p:extLst>
      <p:ext uri="{BB962C8B-B14F-4D97-AF65-F5344CB8AC3E}">
        <p14:creationId xmlns:p14="http://schemas.microsoft.com/office/powerpoint/2010/main" val="38595245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2475" y="350901"/>
            <a:ext cx="2688469" cy="523875"/>
          </a:xfrm>
        </p:spPr>
        <p:txBody>
          <a:bodyPr>
            <a:normAutofit fontScale="90000"/>
          </a:bodyPr>
          <a:lstStyle/>
          <a:p>
            <a:r>
              <a:rPr lang="en-US" dirty="0"/>
              <a:t>Azure Classic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6694" y="1048512"/>
            <a:ext cx="4508500" cy="5109671"/>
          </a:xfrm>
        </p:spPr>
        <p:txBody>
          <a:bodyPr>
            <a:normAutofit/>
          </a:bodyPr>
          <a:lstStyle/>
          <a:p>
            <a:r>
              <a:rPr lang="en-US" dirty="0"/>
              <a:t>Azure Traffic Manager</a:t>
            </a:r>
          </a:p>
          <a:p>
            <a:pPr lvl="1"/>
            <a:r>
              <a:rPr lang="en-US" dirty="0"/>
              <a:t>DNS for Paychex custom domain in Azure</a:t>
            </a:r>
          </a:p>
          <a:p>
            <a:pPr lvl="1"/>
            <a:endParaRPr lang="en-US" dirty="0"/>
          </a:p>
          <a:p>
            <a:r>
              <a:rPr lang="en-US" dirty="0"/>
              <a:t>Azure ‘classic’ Cloud Service</a:t>
            </a:r>
          </a:p>
          <a:p>
            <a:pPr lvl="1"/>
            <a:r>
              <a:rPr lang="en-US" dirty="0"/>
              <a:t>Web roles</a:t>
            </a:r>
          </a:p>
          <a:p>
            <a:pPr lvl="2"/>
            <a:r>
              <a:rPr lang="en-US" dirty="0"/>
              <a:t>Multiple apps per role instance</a:t>
            </a:r>
          </a:p>
          <a:p>
            <a:pPr lvl="1"/>
            <a:r>
              <a:rPr lang="en-US" dirty="0"/>
              <a:t>Software agents</a:t>
            </a:r>
          </a:p>
          <a:p>
            <a:pPr lvl="2"/>
            <a:r>
              <a:rPr lang="en-US" dirty="0" err="1"/>
              <a:t>Splunk</a:t>
            </a:r>
            <a:r>
              <a:rPr lang="en-US" dirty="0"/>
              <a:t> logging</a:t>
            </a:r>
          </a:p>
          <a:p>
            <a:pPr lvl="2"/>
            <a:r>
              <a:rPr lang="en-US" dirty="0" err="1"/>
              <a:t>AppDynamics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Azure SQL Database</a:t>
            </a:r>
          </a:p>
          <a:p>
            <a:pPr lvl="1"/>
            <a:r>
              <a:rPr lang="en-US" dirty="0"/>
              <a:t>Mix of standalone and pooled databases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DAC6C5C-E5D0-4D05-8600-8EF72527BF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6065" y="146341"/>
            <a:ext cx="6325483" cy="6468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2754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Azure classic architecture challenges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3663" y="1442661"/>
            <a:ext cx="5212127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Lack of runtime isolation</a:t>
            </a:r>
          </a:p>
          <a:p>
            <a:pPr lvl="1"/>
            <a:r>
              <a:rPr lang="en-US" dirty="0"/>
              <a:t>Uptime and application resiliency</a:t>
            </a:r>
          </a:p>
          <a:p>
            <a:pPr lvl="2"/>
            <a:r>
              <a:rPr lang="en-US" sz="1600" dirty="0"/>
              <a:t>Apps can impair other apps</a:t>
            </a:r>
          </a:p>
          <a:p>
            <a:pPr lvl="2"/>
            <a:r>
              <a:rPr lang="en-US" sz="1600" dirty="0"/>
              <a:t>Failure mode permutations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Resource competition</a:t>
            </a:r>
          </a:p>
          <a:p>
            <a:pPr lvl="2"/>
            <a:r>
              <a:rPr lang="en-US" sz="1600" dirty="0"/>
              <a:t>Apps compete for resources (CPU, I/O bandwidth, etc.)</a:t>
            </a:r>
          </a:p>
          <a:p>
            <a:pPr lvl="2"/>
            <a:r>
              <a:rPr lang="en-US" sz="1600" dirty="0"/>
              <a:t>Compounding resource usage during traffic spikes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Troubleshooting </a:t>
            </a:r>
          </a:p>
          <a:p>
            <a:pPr lvl="2"/>
            <a:r>
              <a:rPr lang="en-US" sz="1600" dirty="0"/>
              <a:t>Basic log analysis made difficult </a:t>
            </a:r>
          </a:p>
          <a:p>
            <a:pPr lvl="2"/>
            <a:r>
              <a:rPr lang="en-US" sz="1600" dirty="0"/>
              <a:t>Defect isolation and reproducibility challenges</a:t>
            </a:r>
          </a:p>
          <a:p>
            <a:pPr lvl="2"/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2"/>
          </p:nvPr>
        </p:nvSpPr>
        <p:spPr>
          <a:xfrm>
            <a:off x="5975350" y="1442661"/>
            <a:ext cx="5099050" cy="441285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Cloud service learning curve</a:t>
            </a:r>
          </a:p>
          <a:p>
            <a:pPr lvl="1"/>
            <a:r>
              <a:rPr lang="en-US" sz="2200" dirty="0"/>
              <a:t>Monolithic deployments</a:t>
            </a:r>
          </a:p>
          <a:p>
            <a:pPr lvl="2"/>
            <a:r>
              <a:rPr lang="en-US" sz="1700" dirty="0"/>
              <a:t>Heavy weight deploys and scaling operations</a:t>
            </a:r>
          </a:p>
          <a:p>
            <a:pPr lvl="1"/>
            <a:endParaRPr lang="en-US" dirty="0"/>
          </a:p>
          <a:p>
            <a:pPr lvl="1"/>
            <a:r>
              <a:rPr lang="en-US" sz="2200" dirty="0"/>
              <a:t>Limited node health visibility</a:t>
            </a:r>
          </a:p>
          <a:p>
            <a:pPr lvl="2"/>
            <a:r>
              <a:rPr lang="en-US" sz="1700" dirty="0"/>
              <a:t>Mix of varying workload resource needs and traffic profiles</a:t>
            </a:r>
          </a:p>
          <a:p>
            <a:pPr lvl="2"/>
            <a:r>
              <a:rPr lang="en-US" sz="1700" dirty="0"/>
              <a:t>Workload imbalance from simplistic load balancing</a:t>
            </a:r>
          </a:p>
          <a:p>
            <a:pPr lvl="1"/>
            <a:endParaRPr lang="en-US" dirty="0"/>
          </a:p>
          <a:p>
            <a:pPr lvl="1"/>
            <a:r>
              <a:rPr lang="en-US" sz="2200" dirty="0"/>
              <a:t>Utility model</a:t>
            </a:r>
          </a:p>
          <a:p>
            <a:pPr lvl="2"/>
            <a:r>
              <a:rPr lang="en-US" sz="1700" dirty="0"/>
              <a:t>Opaque runtime limits</a:t>
            </a:r>
          </a:p>
          <a:p>
            <a:pPr lvl="2"/>
            <a:r>
              <a:rPr lang="en-US" sz="1700" dirty="0"/>
              <a:t>Unpredictable application failure modes</a:t>
            </a:r>
          </a:p>
          <a:p>
            <a:pPr lvl="1"/>
            <a:endParaRPr lang="en-US" dirty="0"/>
          </a:p>
          <a:p>
            <a:pPr lvl="1"/>
            <a:r>
              <a:rPr lang="en-US" sz="2200" dirty="0"/>
              <a:t>Immature operational controls</a:t>
            </a:r>
          </a:p>
          <a:p>
            <a:pPr lvl="2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64693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7654" y="280987"/>
            <a:ext cx="4983191" cy="523875"/>
          </a:xfrm>
        </p:spPr>
        <p:txBody>
          <a:bodyPr>
            <a:normAutofit fontScale="90000"/>
          </a:bodyPr>
          <a:lstStyle/>
          <a:p>
            <a:r>
              <a:rPr lang="en-US" dirty="0"/>
              <a:t>Azure ARM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5000" y="918068"/>
            <a:ext cx="4508500" cy="5197505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/>
              <a:t>Azure Application Gateway</a:t>
            </a:r>
          </a:p>
          <a:p>
            <a:pPr lvl="1"/>
            <a:r>
              <a:rPr lang="en-US" dirty="0"/>
              <a:t>Application delivery controller</a:t>
            </a:r>
          </a:p>
          <a:p>
            <a:pPr lvl="1"/>
            <a:r>
              <a:rPr lang="en-US" dirty="0"/>
              <a:t>Path based routing</a:t>
            </a:r>
          </a:p>
          <a:p>
            <a:pPr lvl="1"/>
            <a:r>
              <a:rPr lang="en-US" dirty="0"/>
              <a:t>Load balance across App Service Plans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dirty="0"/>
              <a:t>Azure App Service</a:t>
            </a:r>
          </a:p>
          <a:p>
            <a:pPr lvl="1"/>
            <a:r>
              <a:rPr lang="en-US" dirty="0"/>
              <a:t>Application compute runtime</a:t>
            </a:r>
          </a:p>
          <a:p>
            <a:pPr lvl="1"/>
            <a:r>
              <a:rPr lang="en-US" dirty="0"/>
              <a:t>Evolved PaaS model service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dirty="0"/>
              <a:t>Event Hubs</a:t>
            </a:r>
          </a:p>
          <a:p>
            <a:pPr lvl="1"/>
            <a:r>
              <a:rPr lang="en-US" dirty="0"/>
              <a:t>Telemetry backbone</a:t>
            </a:r>
          </a:p>
          <a:p>
            <a:pPr lvl="1"/>
            <a:r>
              <a:rPr lang="en-US" dirty="0"/>
              <a:t>Logs and diagnostics offload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dirty="0"/>
              <a:t>Application Insights</a:t>
            </a:r>
          </a:p>
          <a:p>
            <a:pPr lvl="1"/>
            <a:r>
              <a:rPr lang="en-US" dirty="0"/>
              <a:t>Detailed app execution and health</a:t>
            </a:r>
          </a:p>
          <a:p>
            <a:pPr lvl="1"/>
            <a:r>
              <a:rPr lang="en-US" dirty="0"/>
              <a:t>Tight integration with Azure services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203DF5-9D8F-42AC-A325-7E8919DAC9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7785" y="0"/>
            <a:ext cx="70252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742894"/>
      </p:ext>
    </p:extLst>
  </p:cSld>
  <p:clrMapOvr>
    <a:masterClrMapping/>
  </p:clrMapOvr>
</p:sld>
</file>

<file path=ppt/theme/theme1.xml><?xml version="1.0" encoding="utf-8"?>
<a:theme xmlns:a="http://schemas.openxmlformats.org/drawingml/2006/main" name="Outline - MarketingSupportMMSSalesTeam-81518-NP">
  <a:themeElements>
    <a:clrScheme name="Custom 36">
      <a:dk1>
        <a:srgbClr val="000000"/>
      </a:dk1>
      <a:lt1>
        <a:srgbClr val="FFFFFF"/>
      </a:lt1>
      <a:dk2>
        <a:srgbClr val="000000"/>
      </a:dk2>
      <a:lt2>
        <a:srgbClr val="E7E6E6"/>
      </a:lt2>
      <a:accent1>
        <a:srgbClr val="F3E9DB"/>
      </a:accent1>
      <a:accent2>
        <a:srgbClr val="EAE2D5"/>
      </a:accent2>
      <a:accent3>
        <a:srgbClr val="0C275D"/>
      </a:accent3>
      <a:accent4>
        <a:srgbClr val="344E89"/>
      </a:accent4>
      <a:accent5>
        <a:srgbClr val="020E27"/>
      </a:accent5>
      <a:accent6>
        <a:srgbClr val="112042"/>
      </a:accent6>
      <a:hlink>
        <a:srgbClr val="000000"/>
      </a:hlink>
      <a:folHlink>
        <a:srgbClr val="0000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018 Paychex Template_01" id="{4CDD8A9E-8323-404F-80D4-98A8C96AD4ED}" vid="{0D8E28EE-8AEC-814C-A971-DE6F55E24E9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EF874596B58F243A04AAFE277A96A49" ma:contentTypeVersion="8" ma:contentTypeDescription="Create a new document." ma:contentTypeScope="" ma:versionID="cb74d63a234f9a0e12253346c77b2730">
  <xsd:schema xmlns:xsd="http://www.w3.org/2001/XMLSchema" xmlns:xs="http://www.w3.org/2001/XMLSchema" xmlns:p="http://schemas.microsoft.com/office/2006/metadata/properties" xmlns:ns2="069cd6ee-6df9-4d32-9e86-11680721766f" xmlns:ns3="7a746e4c-5127-4318-8916-7ae44856a09a" targetNamespace="http://schemas.microsoft.com/office/2006/metadata/properties" ma:root="true" ma:fieldsID="6f85be84e8fd8a2b59971ba02d2d56c5" ns2:_="" ns3:_="">
    <xsd:import namespace="069cd6ee-6df9-4d32-9e86-11680721766f"/>
    <xsd:import namespace="7a746e4c-5127-4318-8916-7ae44856a09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OCR" minOccurs="0"/>
                <xsd:element ref="ns2:MediaServiceEventHashCode" minOccurs="0"/>
                <xsd:element ref="ns2:MediaServiceGeneration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69cd6ee-6df9-4d32-9e86-11680721766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MediaServiceAutoTags" ma:internalName="MediaServiceAutoTags" ma:readOnly="true">
      <xsd:simpleType>
        <xsd:restriction base="dms:Text"/>
      </xsd:simpleType>
    </xsd:element>
    <xsd:element name="MediaServiceOCR" ma:index="13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a746e4c-5127-4318-8916-7ae44856a09a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7a746e4c-5127-4318-8916-7ae44856a09a">
      <UserInfo>
        <DisplayName>Beaty, Melissa A</DisplayName>
        <AccountId>7020</AccountId>
        <AccountType/>
      </UserInfo>
    </SharedWithUsers>
  </documentManagement>
</p:properties>
</file>

<file path=customXml/itemProps1.xml><?xml version="1.0" encoding="utf-8"?>
<ds:datastoreItem xmlns:ds="http://schemas.openxmlformats.org/officeDocument/2006/customXml" ds:itemID="{87EFA07D-31CD-40D4-A924-191C69CC2BC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CFC9FDD-34B5-42F8-87D9-2F0FAAE29B0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69cd6ee-6df9-4d32-9e86-11680721766f"/>
    <ds:schemaRef ds:uri="7a746e4c-5127-4318-8916-7ae44856a09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95790B4-15BE-46CC-9357-3FCE5469E801}">
  <ds:schemaRefs>
    <ds:schemaRef ds:uri="7a746e4c-5127-4318-8916-7ae44856a09a"/>
    <ds:schemaRef ds:uri="http://purl.org/dc/terms/"/>
    <ds:schemaRef ds:uri="http://schemas.microsoft.com/office/2006/metadata/properties"/>
    <ds:schemaRef ds:uri="http://purl.org/dc/dcmitype/"/>
    <ds:schemaRef ds:uri="http://schemas.microsoft.com/office/2006/documentManagement/types"/>
    <ds:schemaRef ds:uri="http://purl.org/dc/elements/1.1/"/>
    <ds:schemaRef ds:uri="http://schemas.openxmlformats.org/package/2006/metadata/core-properties"/>
    <ds:schemaRef ds:uri="069cd6ee-6df9-4d32-9e86-11680721766f"/>
    <ds:schemaRef ds:uri="http://schemas.microsoft.com/office/infopath/2007/PartnerControl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1326</TotalTime>
  <Words>868</Words>
  <Application>Microsoft Office PowerPoint</Application>
  <PresentationFormat>Widescreen</PresentationFormat>
  <Paragraphs>233</Paragraphs>
  <Slides>14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Arial Regular</vt:lpstr>
      <vt:lpstr>Georgia</vt:lpstr>
      <vt:lpstr>Georgia Regular</vt:lpstr>
      <vt:lpstr>Outline - MarketingSupportMMSSalesTeam-81518-NP</vt:lpstr>
      <vt:lpstr>PowerPoint Presentation</vt:lpstr>
      <vt:lpstr>Agenda</vt:lpstr>
      <vt:lpstr>Overview</vt:lpstr>
      <vt:lpstr>Context</vt:lpstr>
      <vt:lpstr>On-premises topology</vt:lpstr>
      <vt:lpstr>Business Case for Azure</vt:lpstr>
      <vt:lpstr>Azure Classic</vt:lpstr>
      <vt:lpstr>Azure classic architecture challenges</vt:lpstr>
      <vt:lpstr>Azure ARM</vt:lpstr>
      <vt:lpstr>Azure ARM architecture – getting there</vt:lpstr>
      <vt:lpstr>Azure ARM architecture - successes and challenges</vt:lpstr>
      <vt:lpstr>What’s next?</vt:lpstr>
      <vt:lpstr>Q &amp; A</vt:lpstr>
      <vt:lpstr>Join us for the next Rochester Infrastructure Group meetup…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Paychex Azure Case Study</dc:title>
  <dc:creator>crobertson1@paychex.com</dc:creator>
  <cp:lastModifiedBy>Robertson, Carl</cp:lastModifiedBy>
  <cp:revision>41</cp:revision>
  <dcterms:created xsi:type="dcterms:W3CDTF">2018-09-10T18:07:56Z</dcterms:created>
  <dcterms:modified xsi:type="dcterms:W3CDTF">2019-08-13T21:35:43Z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0x0101001EF874596B58F243A04AAFE277A96A49</vt:lpwstr>
  </property>
</Properties>
</file>